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notesMasterIdLst>
    <p:notesMasterId r:id="rId42"/>
  </p:notesMasterIdLst>
  <p:sldIdLst>
    <p:sldId id="257" r:id="rId6"/>
    <p:sldId id="266" r:id="rId7"/>
    <p:sldId id="385" r:id="rId8"/>
    <p:sldId id="387" r:id="rId9"/>
    <p:sldId id="386" r:id="rId10"/>
    <p:sldId id="388" r:id="rId11"/>
    <p:sldId id="390" r:id="rId12"/>
    <p:sldId id="391" r:id="rId13"/>
    <p:sldId id="392" r:id="rId14"/>
    <p:sldId id="393" r:id="rId15"/>
    <p:sldId id="394" r:id="rId16"/>
    <p:sldId id="396" r:id="rId17"/>
    <p:sldId id="397" r:id="rId18"/>
    <p:sldId id="400" r:id="rId19"/>
    <p:sldId id="398" r:id="rId20"/>
    <p:sldId id="409" r:id="rId21"/>
    <p:sldId id="399" r:id="rId22"/>
    <p:sldId id="401" r:id="rId23"/>
    <p:sldId id="402" r:id="rId24"/>
    <p:sldId id="403" r:id="rId25"/>
    <p:sldId id="405" r:id="rId26"/>
    <p:sldId id="425" r:id="rId27"/>
    <p:sldId id="408" r:id="rId28"/>
    <p:sldId id="424" r:id="rId29"/>
    <p:sldId id="426" r:id="rId30"/>
    <p:sldId id="416" r:id="rId31"/>
    <p:sldId id="417" r:id="rId32"/>
    <p:sldId id="418" r:id="rId33"/>
    <p:sldId id="414" r:id="rId34"/>
    <p:sldId id="415" r:id="rId35"/>
    <p:sldId id="420" r:id="rId36"/>
    <p:sldId id="421" r:id="rId37"/>
    <p:sldId id="422" r:id="rId38"/>
    <p:sldId id="428" r:id="rId39"/>
    <p:sldId id="395" r:id="rId40"/>
    <p:sldId id="258" r:id="rId41"/>
  </p:sldIdLst>
  <p:sldSz cx="12192000" cy="6858000"/>
  <p:notesSz cx="6858000" cy="9144000"/>
  <p:embeddedFontLst>
    <p:embeddedFont>
      <p:font typeface="Calibri" panose="020F0502020204030204" pitchFamily="34" charset="0"/>
      <p:regular r:id="rId43"/>
      <p:bold r:id="rId44"/>
      <p:italic r:id="rId45"/>
      <p:boldItalic r:id="rId46"/>
    </p:embeddedFont>
    <p:embeddedFont>
      <p:font typeface="Calibri Light" panose="020F0302020204030204" pitchFamily="34" charset="0"/>
      <p:regular r:id="rId47"/>
      <p:italic r:id="rId48"/>
    </p:embeddedFont>
    <p:embeddedFont>
      <p:font typeface="Consolas" panose="020B0609020204030204" pitchFamily="49" charset="0"/>
      <p:regular r:id="rId49"/>
      <p:bold r:id="rId50"/>
      <p:italic r:id="rId51"/>
      <p:boldItalic r:id="rId52"/>
    </p:embeddedFont>
    <p:embeddedFont>
      <p:font typeface="Open Sans" panose="020B0606030504020204" pitchFamily="34" charset="0"/>
      <p:regular r:id="rId53"/>
      <p:bold r:id="rId54"/>
      <p:italic r:id="rId55"/>
      <p:boldItalic r:id="rId56"/>
    </p:embeddedFont>
    <p:embeddedFont>
      <p:font typeface="Proxima Nova Black" panose="02000506030000020004" pitchFamily="2" charset="0"/>
      <p:bold r:id="rId57"/>
    </p:embeddedFont>
    <p:embeddedFont>
      <p:font typeface="Segoe UI" panose="020B0502040204020203" pitchFamily="34" charset="0"/>
      <p:regular r:id="rId58"/>
      <p:bold r:id="rId59"/>
      <p:italic r:id="rId60"/>
      <p:boldItalic r:id="rId61"/>
    </p:embeddedFont>
    <p:embeddedFont>
      <p:font typeface="Tahoma" panose="020B0604030504040204" pitchFamily="34" charset="0"/>
      <p:regular r:id="rId62"/>
      <p:bold r:id="rId6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87514" autoAdjust="0"/>
  </p:normalViewPr>
  <p:slideViewPr>
    <p:cSldViewPr snapToGrid="0">
      <p:cViewPr varScale="1">
        <p:scale>
          <a:sx n="70" d="100"/>
          <a:sy n="70" d="100"/>
        </p:scale>
        <p:origin x="516" y="48"/>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font" Target="fonts/font21.fntdata"/><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font" Target="fonts/font19.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font" Target="fonts/font9.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6125E-AF8E-4209-A6F0-DC592132C45A}" type="datetimeFigureOut">
              <a:rPr lang="en-US" smtClean="0"/>
              <a:t>9/14/2020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F38974-CCD2-4903-937A-4C4E57030FE8}" type="slidenum">
              <a:rPr lang="en-US" smtClean="0"/>
              <a:t>‹#›</a:t>
            </a:fld>
            <a:endParaRPr lang="en-US"/>
          </a:p>
        </p:txBody>
      </p:sp>
    </p:spTree>
    <p:extLst>
      <p:ext uri="{BB962C8B-B14F-4D97-AF65-F5344CB8AC3E}">
        <p14:creationId xmlns:p14="http://schemas.microsoft.com/office/powerpoint/2010/main" val="2674834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uk-UA" sz="1200" kern="1200" dirty="0">
                <a:solidFill>
                  <a:schemeClr val="tx1"/>
                </a:solidFill>
                <a:effectLst/>
                <a:latin typeface="+mn-lt"/>
                <a:ea typeface="+mn-ea"/>
                <a:cs typeface="+mn-cs"/>
              </a:rPr>
              <a:t>І перше, що потрібно запам’ятати про </a:t>
            </a:r>
            <a:r>
              <a:rPr lang="uk-UA"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a:t>
            </a:r>
            <a:r>
              <a:rPr lang="uk-UA" sz="1200" b="0" kern="1200" dirty="0" err="1">
                <a:solidFill>
                  <a:schemeClr val="tx1"/>
                </a:solidFill>
                <a:effectLst/>
                <a:latin typeface="+mn-lt"/>
                <a:ea typeface="+mn-ea"/>
                <a:cs typeface="+mn-cs"/>
              </a:rPr>
              <a:t>Javascript</a:t>
            </a:r>
            <a:r>
              <a:rPr lang="uk-UA" sz="1200" b="0" kern="1200" dirty="0">
                <a:solidFill>
                  <a:schemeClr val="tx1"/>
                </a:solidFill>
                <a:effectLst/>
                <a:latin typeface="+mn-lt"/>
                <a:ea typeface="+mn-ea"/>
                <a:cs typeface="+mn-cs"/>
              </a:rPr>
              <a:t> не </a:t>
            </a:r>
            <a:r>
              <a:rPr lang="uk-UA" sz="1200" b="0" kern="1200" dirty="0" err="1">
                <a:solidFill>
                  <a:schemeClr val="tx1"/>
                </a:solidFill>
                <a:effectLst/>
                <a:latin typeface="+mn-lt"/>
                <a:ea typeface="+mn-ea"/>
                <a:cs typeface="+mn-cs"/>
              </a:rPr>
              <a:t>Java</a:t>
            </a:r>
            <a:r>
              <a:rPr lang="uk-UA" sz="1200" b="0" kern="1200" dirty="0">
                <a:solidFill>
                  <a:schemeClr val="tx1"/>
                </a:solidFill>
                <a:effectLst/>
                <a:latin typeface="+mn-lt"/>
                <a:ea typeface="+mn-ea"/>
                <a:cs typeface="+mn-cs"/>
              </a:rPr>
              <a:t> </a:t>
            </a:r>
            <a:r>
              <a:rPr lang="uk-UA" sz="1200" kern="1200" dirty="0">
                <a:solidFill>
                  <a:schemeClr val="tx1"/>
                </a:solidFill>
                <a:effectLst/>
                <a:latin typeface="+mn-lt"/>
                <a:ea typeface="+mn-ea"/>
                <a:cs typeface="+mn-cs"/>
              </a:rPr>
              <a:t>і не має нічого спільного з цією мовою програмування крім кореня в назві та того факту, що це теж мова програмування.</a:t>
            </a:r>
          </a:p>
          <a:p>
            <a:r>
              <a:rPr lang="uk-UA" sz="1200" kern="1200" dirty="0">
                <a:solidFill>
                  <a:schemeClr val="tx1"/>
                </a:solidFill>
                <a:effectLst/>
                <a:latin typeface="+mn-lt"/>
                <a:ea typeface="+mn-ea"/>
                <a:cs typeface="+mn-cs"/>
              </a:rPr>
              <a:t>   </a:t>
            </a:r>
            <a:r>
              <a:rPr lang="uk-UA" sz="1200" b="1" kern="1200" dirty="0">
                <a:solidFill>
                  <a:schemeClr val="tx1"/>
                </a:solidFill>
                <a:effectLst/>
                <a:latin typeface="+mn-lt"/>
                <a:ea typeface="+mn-ea"/>
                <a:cs typeface="+mn-cs"/>
              </a:rPr>
              <a:t>В чому унікальність </a:t>
            </a:r>
            <a:r>
              <a:rPr lang="uk-UA" sz="1200" b="1" kern="1200" dirty="0" err="1">
                <a:solidFill>
                  <a:schemeClr val="tx1"/>
                </a:solidFill>
                <a:effectLst/>
                <a:latin typeface="+mn-lt"/>
                <a:ea typeface="+mn-ea"/>
                <a:cs typeface="+mn-cs"/>
              </a:rPr>
              <a:t>Javascript</a:t>
            </a:r>
            <a:r>
              <a:rPr lang="uk-UA" sz="1200" b="1" kern="1200" dirty="0">
                <a:solidFill>
                  <a:schemeClr val="tx1"/>
                </a:solidFill>
                <a:effectLst/>
                <a:latin typeface="+mn-lt"/>
                <a:ea typeface="+mn-ea"/>
                <a:cs typeface="+mn-cs"/>
              </a:rPr>
              <a:t>?</a:t>
            </a:r>
            <a:endParaRPr lang="ru-RU" sz="1200" kern="1200" dirty="0">
              <a:solidFill>
                <a:schemeClr val="tx1"/>
              </a:solidFill>
              <a:effectLst/>
              <a:latin typeface="+mn-lt"/>
              <a:ea typeface="+mn-ea"/>
              <a:cs typeface="+mn-cs"/>
            </a:endParaRPr>
          </a:p>
          <a:p>
            <a:pPr lvl="0"/>
            <a:r>
              <a:rPr lang="uk-UA"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 одна з найбільш популярних мов програмування у світі на сьогоднішній день. </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Повна інтеграція з </a:t>
            </a:r>
            <a:r>
              <a:rPr lang="en-US" sz="1200" kern="1200" dirty="0">
                <a:solidFill>
                  <a:schemeClr val="tx1"/>
                </a:solidFill>
                <a:effectLst/>
                <a:latin typeface="+mn-lt"/>
                <a:ea typeface="+mn-ea"/>
                <a:cs typeface="+mn-cs"/>
              </a:rPr>
              <a:t>HTML/CSS</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Прості речі робляться просто</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Вона підтримується всіма браузерами та по замовчуванню вбудована в них.</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Оскільки </a:t>
            </a:r>
            <a:r>
              <a:rPr lang="uk-UA"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інтегрований в середовище браузера, то він має доступ до інформації про сам браузер, яким на даний момент користується користувач.</a:t>
            </a:r>
            <a:endParaRPr lang="ru-RU" sz="1200" kern="1200" dirty="0">
              <a:solidFill>
                <a:schemeClr val="tx1"/>
              </a:solidFill>
              <a:effectLst/>
              <a:latin typeface="+mn-lt"/>
              <a:ea typeface="+mn-ea"/>
              <a:cs typeface="+mn-cs"/>
            </a:endParaRPr>
          </a:p>
          <a:p>
            <a:r>
              <a:rPr lang="uk-UA" sz="1200" kern="1200" dirty="0">
                <a:solidFill>
                  <a:schemeClr val="tx1"/>
                </a:solidFill>
                <a:effectLst/>
                <a:latin typeface="+mn-lt"/>
                <a:ea typeface="+mn-ea"/>
                <a:cs typeface="+mn-cs"/>
              </a:rPr>
              <a:t>В браузері </a:t>
            </a:r>
            <a:r>
              <a:rPr lang="uk-UA"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підключається напряму з </a:t>
            </a:r>
            <a:r>
              <a:rPr lang="en-US" sz="1200" kern="1200" dirty="0">
                <a:solidFill>
                  <a:schemeClr val="tx1"/>
                </a:solidFill>
                <a:effectLst/>
                <a:latin typeface="+mn-lt"/>
                <a:ea typeface="+mn-ea"/>
                <a:cs typeface="+mn-cs"/>
              </a:rPr>
              <a:t>HTML</a:t>
            </a:r>
            <a:r>
              <a:rPr lang="uk-UA" sz="1200" kern="1200" dirty="0">
                <a:solidFill>
                  <a:schemeClr val="tx1"/>
                </a:solidFill>
                <a:effectLst/>
                <a:latin typeface="+mn-lt"/>
                <a:ea typeface="+mn-ea"/>
                <a:cs typeface="+mn-cs"/>
              </a:rPr>
              <a:t> і  виконується відразу, без будь-яких пре-процесів.</a:t>
            </a:r>
            <a:endParaRPr lang="uk-UA" dirty="0"/>
          </a:p>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uk-UA" altLang="en-US" dirty="0"/>
              <a:t>-   Ви можете вбудувати код </a:t>
            </a:r>
            <a:r>
              <a:rPr lang="en-US" altLang="en-US" dirty="0"/>
              <a:t>JavaScript </a:t>
            </a:r>
            <a:r>
              <a:rPr lang="uk-UA" altLang="en-US" dirty="0"/>
              <a:t>безпосередньо в ваші </a:t>
            </a:r>
            <a:r>
              <a:rPr lang="uk-UA" altLang="en-US" dirty="0" err="1"/>
              <a:t>веб-сторінки</a:t>
            </a:r>
            <a:r>
              <a:rPr lang="uk-UA" altLang="en-US" dirty="0"/>
              <a:t>, помістивши його між тегами &lt;</a:t>
            </a:r>
            <a:r>
              <a:rPr lang="en-US" altLang="en-US" dirty="0"/>
              <a:t>script&gt; </a:t>
            </a:r>
            <a:r>
              <a:rPr lang="uk-UA" altLang="en-US" dirty="0"/>
              <a:t>і &lt;/ </a:t>
            </a:r>
            <a:r>
              <a:rPr lang="en-US" altLang="en-US" dirty="0"/>
              <a:t>script&gt;. </a:t>
            </a:r>
            <a:r>
              <a:rPr lang="uk-UA" altLang="en-US" dirty="0"/>
              <a:t>Тег &lt;</a:t>
            </a:r>
            <a:r>
              <a:rPr lang="en-US" altLang="en-US" dirty="0"/>
              <a:t>script&gt; </a:t>
            </a:r>
            <a:r>
              <a:rPr lang="uk-UA" altLang="en-US" dirty="0"/>
              <a:t>вказує браузеру, що оператори, які містяться в ньому повинні інтерпретуватися як виконуваний </a:t>
            </a:r>
            <a:r>
              <a:rPr lang="uk-UA" altLang="en-US" dirty="0" err="1"/>
              <a:t>скріпт</a:t>
            </a:r>
            <a:r>
              <a:rPr lang="uk-UA" altLang="en-US" dirty="0"/>
              <a:t>, а не як </a:t>
            </a:r>
            <a:r>
              <a:rPr lang="en-US" altLang="en-US" dirty="0"/>
              <a:t>HTML.</a:t>
            </a:r>
            <a:endParaRPr lang="uk-UA" altLang="en-US" dirty="0"/>
          </a:p>
          <a:p>
            <a:pPr marL="0" marR="0" indent="0" algn="l" defTabSz="914400" rtl="0" eaLnBrk="1" fontAlgn="auto" latinLnBrk="0" hangingPunct="1">
              <a:lnSpc>
                <a:spcPct val="100000"/>
              </a:lnSpc>
              <a:spcBef>
                <a:spcPct val="0"/>
              </a:spcBef>
              <a:spcAft>
                <a:spcPts val="0"/>
              </a:spcAft>
              <a:buClrTx/>
              <a:buSzTx/>
              <a:buFontTx/>
              <a:buNone/>
              <a:tabLst/>
              <a:defRPr/>
            </a:pPr>
            <a:r>
              <a:rPr lang="uk-UA" dirty="0"/>
              <a:t>- </a:t>
            </a:r>
            <a:r>
              <a:rPr lang="uk-UA" dirty="0" err="1"/>
              <a:t>Скріпти</a:t>
            </a:r>
            <a:r>
              <a:rPr lang="uk-UA" baseline="0" dirty="0"/>
              <a:t> </a:t>
            </a:r>
            <a:r>
              <a:rPr lang="uk-UA" dirty="0"/>
              <a:t>можуть бути розміщені в &lt;</a:t>
            </a:r>
            <a:r>
              <a:rPr lang="en-US" dirty="0"/>
              <a:t>body&gt;, </a:t>
            </a:r>
            <a:r>
              <a:rPr lang="uk-UA" dirty="0"/>
              <a:t>або в &lt;</a:t>
            </a:r>
            <a:r>
              <a:rPr lang="en-US" dirty="0"/>
              <a:t>head&gt; </a:t>
            </a:r>
            <a:r>
              <a:rPr lang="uk-UA" dirty="0"/>
              <a:t>секціях </a:t>
            </a:r>
            <a:r>
              <a:rPr lang="en-US" dirty="0"/>
              <a:t>HTML-</a:t>
            </a:r>
            <a:r>
              <a:rPr lang="uk-UA" dirty="0"/>
              <a:t>сторінки, або в обох.</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ru-RU" altLang="en-US" dirty="0"/>
              <a:t>Як правило, в HTML </a:t>
            </a:r>
            <a:r>
              <a:rPr lang="ru-RU" altLang="en-US" dirty="0" err="1"/>
              <a:t>пишуть</a:t>
            </a:r>
            <a:r>
              <a:rPr lang="ru-RU" altLang="en-US" dirty="0"/>
              <a:t> </a:t>
            </a:r>
            <a:r>
              <a:rPr lang="ru-RU" altLang="en-US" dirty="0" err="1"/>
              <a:t>тільки</a:t>
            </a:r>
            <a:r>
              <a:rPr lang="ru-RU" altLang="en-US" dirty="0"/>
              <a:t> </a:t>
            </a:r>
            <a:r>
              <a:rPr lang="ru-RU" altLang="en-US" dirty="0" err="1"/>
              <a:t>найпростіші</a:t>
            </a:r>
            <a:r>
              <a:rPr lang="ru-RU" altLang="en-US" dirty="0"/>
              <a:t> </a:t>
            </a:r>
            <a:r>
              <a:rPr lang="ru-RU" altLang="en-US" dirty="0" err="1"/>
              <a:t>скрипти</a:t>
            </a:r>
            <a:r>
              <a:rPr lang="ru-RU" altLang="en-US" dirty="0"/>
              <a:t>, а </a:t>
            </a:r>
            <a:r>
              <a:rPr lang="ru-RU" altLang="en-US" dirty="0" err="1"/>
              <a:t>складні</a:t>
            </a:r>
            <a:r>
              <a:rPr lang="ru-RU" altLang="en-US" dirty="0"/>
              <a:t> </a:t>
            </a:r>
            <a:r>
              <a:rPr lang="ru-RU" altLang="en-US" dirty="0" err="1"/>
              <a:t>виносять</a:t>
            </a:r>
            <a:r>
              <a:rPr lang="ru-RU" altLang="en-US" dirty="0"/>
              <a:t> в </a:t>
            </a:r>
            <a:r>
              <a:rPr lang="ru-RU" altLang="en-US" dirty="0" err="1"/>
              <a:t>окремий</a:t>
            </a:r>
            <a:r>
              <a:rPr lang="ru-RU" altLang="en-US" dirty="0"/>
              <a:t> файл. </a:t>
            </a:r>
            <a:r>
              <a:rPr lang="ru-RU" altLang="en-US" dirty="0" err="1"/>
              <a:t>Завдяки</a:t>
            </a:r>
            <a:r>
              <a:rPr lang="ru-RU" altLang="en-US" dirty="0"/>
              <a:t> </a:t>
            </a:r>
            <a:r>
              <a:rPr lang="ru-RU" altLang="en-US" dirty="0" err="1"/>
              <a:t>цьому</a:t>
            </a:r>
            <a:r>
              <a:rPr lang="ru-RU" altLang="en-US" dirty="0"/>
              <a:t> один і той же скрипт, </a:t>
            </a:r>
            <a:r>
              <a:rPr lang="ru-RU" altLang="en-US" dirty="0" err="1"/>
              <a:t>наприклад</a:t>
            </a:r>
            <a:r>
              <a:rPr lang="ru-RU" altLang="en-US" dirty="0"/>
              <a:t>, меню </a:t>
            </a:r>
            <a:r>
              <a:rPr lang="ru-RU" altLang="en-US" dirty="0" err="1"/>
              <a:t>або</a:t>
            </a:r>
            <a:r>
              <a:rPr lang="ru-RU" altLang="en-US" dirty="0"/>
              <a:t> </a:t>
            </a:r>
            <a:r>
              <a:rPr lang="ru-RU" altLang="en-US" dirty="0" err="1"/>
              <a:t>бібліотека</a:t>
            </a:r>
            <a:r>
              <a:rPr lang="ru-RU" altLang="en-US" dirty="0"/>
              <a:t> </a:t>
            </a:r>
            <a:r>
              <a:rPr lang="ru-RU" altLang="en-US" dirty="0" err="1"/>
              <a:t>функцій</a:t>
            </a:r>
            <a:r>
              <a:rPr lang="ru-RU" altLang="en-US" dirty="0"/>
              <a:t>, </a:t>
            </a:r>
            <a:r>
              <a:rPr lang="ru-RU" altLang="en-US" dirty="0" err="1"/>
              <a:t>може</a:t>
            </a:r>
            <a:r>
              <a:rPr lang="ru-RU" altLang="en-US" dirty="0"/>
              <a:t> </a:t>
            </a:r>
            <a:r>
              <a:rPr lang="ru-RU" altLang="en-US" dirty="0" err="1"/>
              <a:t>використовуватися</a:t>
            </a:r>
            <a:r>
              <a:rPr lang="ru-RU" altLang="en-US" dirty="0"/>
              <a:t> на </a:t>
            </a:r>
            <a:r>
              <a:rPr lang="ru-RU" altLang="en-US" dirty="0" err="1"/>
              <a:t>різних</a:t>
            </a:r>
            <a:r>
              <a:rPr lang="ru-RU" altLang="en-US" dirty="0"/>
              <a:t> </a:t>
            </a:r>
            <a:r>
              <a:rPr lang="ru-RU" altLang="en-US" dirty="0" err="1"/>
              <a:t>сторінках</a:t>
            </a:r>
            <a:r>
              <a:rPr lang="ru-RU" altLang="en-US" dirty="0"/>
              <a:t>. Браузер </a:t>
            </a:r>
            <a:r>
              <a:rPr lang="ru-RU" altLang="en-US" dirty="0" err="1"/>
              <a:t>завантажить</a:t>
            </a:r>
            <a:r>
              <a:rPr lang="ru-RU" altLang="en-US" dirty="0"/>
              <a:t> </a:t>
            </a:r>
            <a:r>
              <a:rPr lang="ru-RU" altLang="en-US" dirty="0" err="1"/>
              <a:t>його</a:t>
            </a:r>
            <a:r>
              <a:rPr lang="ru-RU" altLang="en-US" dirty="0"/>
              <a:t> </a:t>
            </a:r>
            <a:r>
              <a:rPr lang="ru-RU" altLang="en-US" dirty="0" err="1"/>
              <a:t>тільки</a:t>
            </a:r>
            <a:r>
              <a:rPr lang="ru-RU" altLang="en-US" dirty="0"/>
              <a:t> перший раз і в </a:t>
            </a:r>
            <a:r>
              <a:rPr lang="ru-RU" altLang="en-US" dirty="0" err="1"/>
              <a:t>подальшому</a:t>
            </a:r>
            <a:r>
              <a:rPr lang="ru-RU" altLang="en-US" dirty="0"/>
              <a:t>, при правильному </a:t>
            </a:r>
            <a:r>
              <a:rPr lang="ru-RU" altLang="en-US" dirty="0" err="1"/>
              <a:t>налаштуванні</a:t>
            </a:r>
            <a:r>
              <a:rPr lang="ru-RU" altLang="en-US" dirty="0"/>
              <a:t> сервера, буде </a:t>
            </a:r>
            <a:r>
              <a:rPr lang="ru-RU" altLang="en-US" dirty="0" err="1"/>
              <a:t>брати</a:t>
            </a:r>
            <a:r>
              <a:rPr lang="ru-RU" altLang="en-US" dirty="0"/>
              <a:t> </a:t>
            </a:r>
            <a:r>
              <a:rPr lang="ru-RU" altLang="en-US" dirty="0" err="1"/>
              <a:t>зі</a:t>
            </a:r>
            <a:r>
              <a:rPr lang="ru-RU" altLang="en-US" dirty="0"/>
              <a:t> </a:t>
            </a:r>
            <a:r>
              <a:rPr lang="ru-RU" altLang="en-US" dirty="0" err="1"/>
              <a:t>свого</a:t>
            </a:r>
            <a:r>
              <a:rPr lang="ru-RU" altLang="en-US" dirty="0"/>
              <a:t> </a:t>
            </a:r>
            <a:r>
              <a:rPr lang="ru-RU" altLang="en-US" dirty="0" err="1"/>
              <a:t>кеша</a:t>
            </a:r>
            <a:endParaRPr lang="en-US" altLang="en-US" dirty="0"/>
          </a:p>
          <a:p>
            <a:pPr marL="0" marR="0" indent="0" algn="l" defTabSz="914400" rtl="0" eaLnBrk="1" fontAlgn="auto" latinLnBrk="0" hangingPunct="1">
              <a:lnSpc>
                <a:spcPct val="100000"/>
              </a:lnSpc>
              <a:spcBef>
                <a:spcPct val="0"/>
              </a:spcBef>
              <a:spcAft>
                <a:spcPts val="0"/>
              </a:spcAft>
              <a:buClrTx/>
              <a:buSzTx/>
              <a:buFontTx/>
              <a:buNone/>
              <a:tabLst/>
              <a:defRPr/>
            </a:pPr>
            <a:r>
              <a:rPr lang="en-US" altLang="en-US" baseline="0" dirty="0"/>
              <a:t>    </a:t>
            </a:r>
            <a:r>
              <a:rPr lang="ru-RU" altLang="en-US" baseline="0" dirty="0" err="1"/>
              <a:t>Зверніть</a:t>
            </a:r>
            <a:r>
              <a:rPr lang="ru-RU" altLang="en-US" baseline="0" dirty="0"/>
              <a:t> </a:t>
            </a:r>
            <a:r>
              <a:rPr lang="ru-RU" altLang="en-US" baseline="0" dirty="0" err="1"/>
              <a:t>увагу</a:t>
            </a:r>
            <a:r>
              <a:rPr lang="ru-RU" altLang="en-US" baseline="0" dirty="0"/>
              <a:t>, </a:t>
            </a:r>
            <a:r>
              <a:rPr lang="ru-RU" altLang="en-US" baseline="0" dirty="0" err="1"/>
              <a:t>якщо</a:t>
            </a:r>
            <a:r>
              <a:rPr lang="ru-RU" altLang="en-US" baseline="0" dirty="0"/>
              <a:t> </a:t>
            </a:r>
            <a:r>
              <a:rPr lang="ru-RU" altLang="en-US" baseline="0" dirty="0" err="1"/>
              <a:t>зазначений</a:t>
            </a:r>
            <a:r>
              <a:rPr lang="ru-RU" altLang="en-US" baseline="0" dirty="0"/>
              <a:t> атрибут </a:t>
            </a:r>
            <a:r>
              <a:rPr lang="en-US" altLang="en-US" baseline="0" dirty="0" err="1"/>
              <a:t>src</a:t>
            </a:r>
            <a:r>
              <a:rPr lang="en-US" altLang="en-US" baseline="0" dirty="0"/>
              <a:t>, </a:t>
            </a:r>
            <a:r>
              <a:rPr lang="ru-RU" altLang="en-US" baseline="0" dirty="0"/>
              <a:t>то </a:t>
            </a:r>
            <a:r>
              <a:rPr lang="ru-RU" altLang="en-US" baseline="0" dirty="0" err="1"/>
              <a:t>вміст</a:t>
            </a:r>
            <a:r>
              <a:rPr lang="ru-RU" altLang="en-US" baseline="0" dirty="0"/>
              <a:t> тега </a:t>
            </a:r>
            <a:r>
              <a:rPr lang="ru-RU" altLang="en-US" b="1" baseline="0" dirty="0" err="1"/>
              <a:t>ігнорується</a:t>
            </a:r>
            <a:r>
              <a:rPr lang="ru-RU" altLang="en-US" baseline="0" dirty="0"/>
              <a:t>. В одному </a:t>
            </a:r>
            <a:r>
              <a:rPr lang="ru-RU" altLang="en-US" baseline="0" dirty="0" err="1"/>
              <a:t>елементі</a:t>
            </a:r>
            <a:r>
              <a:rPr lang="ru-RU" altLang="en-US" baseline="0" dirty="0"/>
              <a:t> </a:t>
            </a:r>
            <a:r>
              <a:rPr lang="en-US" altLang="en-US" baseline="0" dirty="0"/>
              <a:t>script </a:t>
            </a:r>
            <a:r>
              <a:rPr lang="uk-UA" altLang="en-US" baseline="0" dirty="0"/>
              <a:t>не </a:t>
            </a:r>
            <a:r>
              <a:rPr lang="ru-RU" altLang="en-US" baseline="0" dirty="0" err="1"/>
              <a:t>можна</a:t>
            </a:r>
            <a:r>
              <a:rPr lang="ru-RU" altLang="en-US" baseline="0" dirty="0"/>
              <a:t> </a:t>
            </a:r>
            <a:r>
              <a:rPr lang="ru-RU" altLang="en-US" baseline="0" dirty="0" err="1"/>
              <a:t>одночасно</a:t>
            </a:r>
            <a:r>
              <a:rPr lang="ru-RU" altLang="en-US" baseline="0" dirty="0"/>
              <a:t> </a:t>
            </a:r>
            <a:r>
              <a:rPr lang="ru-RU" altLang="en-US" baseline="0" dirty="0" err="1"/>
              <a:t>підключити</a:t>
            </a:r>
            <a:r>
              <a:rPr lang="ru-RU" altLang="en-US" baseline="0" dirty="0"/>
              <a:t> </a:t>
            </a:r>
            <a:r>
              <a:rPr lang="ru-RU" altLang="en-US" baseline="0" dirty="0" err="1"/>
              <a:t>зовнішній</a:t>
            </a:r>
            <a:r>
              <a:rPr lang="ru-RU" altLang="en-US" baseline="0" dirty="0"/>
              <a:t> скрипт і </a:t>
            </a:r>
            <a:r>
              <a:rPr lang="ru-RU" altLang="en-US" baseline="0" dirty="0" err="1"/>
              <a:t>вказати</a:t>
            </a:r>
            <a:r>
              <a:rPr lang="ru-RU" altLang="en-US" baseline="0" dirty="0"/>
              <a:t> код</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en-US" altLang="en-US" baseline="0" dirty="0"/>
              <a:t>     </a:t>
            </a:r>
            <a:r>
              <a:rPr lang="ru-RU" altLang="en-US" baseline="0" dirty="0" err="1"/>
              <a:t>Незамінним</a:t>
            </a:r>
            <a:r>
              <a:rPr lang="ru-RU" altLang="en-US" baseline="0" dirty="0"/>
              <a:t> </a:t>
            </a:r>
            <a:r>
              <a:rPr lang="ru-RU" altLang="en-US" baseline="0" dirty="0" err="1"/>
              <a:t>інструментом</a:t>
            </a:r>
            <a:r>
              <a:rPr lang="ru-RU" altLang="en-US" baseline="0" dirty="0"/>
              <a:t> при </a:t>
            </a:r>
            <a:r>
              <a:rPr lang="ru-RU" altLang="en-US" baseline="0" dirty="0" err="1"/>
              <a:t>роботі</a:t>
            </a:r>
            <a:r>
              <a:rPr lang="ru-RU" altLang="en-US" baseline="0" dirty="0"/>
              <a:t> з </a:t>
            </a:r>
            <a:r>
              <a:rPr lang="en-US" altLang="en-US" baseline="0" dirty="0"/>
              <a:t>JavaScript </a:t>
            </a:r>
            <a:r>
              <a:rPr lang="ru-RU" altLang="en-US" baseline="0" dirty="0"/>
              <a:t>є консоль браузера, яка </a:t>
            </a:r>
            <a:r>
              <a:rPr lang="ru-RU" altLang="en-US" baseline="0" dirty="0" err="1"/>
              <a:t>дозволяє</a:t>
            </a:r>
            <a:r>
              <a:rPr lang="ru-RU" altLang="en-US" baseline="0" dirty="0"/>
              <a:t> </a:t>
            </a:r>
            <a:r>
              <a:rPr lang="ru-RU" altLang="en-US" baseline="0" dirty="0" err="1"/>
              <a:t>виконувати</a:t>
            </a:r>
            <a:r>
              <a:rPr lang="ru-RU" altLang="en-US" baseline="0" dirty="0"/>
              <a:t> </a:t>
            </a:r>
            <a:r>
              <a:rPr lang="ru-RU" altLang="en-US" baseline="0" dirty="0" err="1"/>
              <a:t>налагодження</a:t>
            </a:r>
            <a:r>
              <a:rPr lang="ru-RU" altLang="en-US" baseline="0" dirty="0"/>
              <a:t> </a:t>
            </a:r>
            <a:r>
              <a:rPr lang="ru-RU" altLang="en-US" baseline="0" dirty="0" err="1"/>
              <a:t>програми</a:t>
            </a:r>
            <a:r>
              <a:rPr lang="ru-RU" altLang="en-US" baseline="0" dirty="0"/>
              <a:t>. У </a:t>
            </a:r>
            <a:r>
              <a:rPr lang="ru-RU" altLang="en-US" baseline="0" dirty="0" err="1"/>
              <a:t>багатьох</a:t>
            </a:r>
            <a:r>
              <a:rPr lang="ru-RU" altLang="en-US" baseline="0" dirty="0"/>
              <a:t> </a:t>
            </a:r>
            <a:r>
              <a:rPr lang="ru-RU" altLang="en-US" baseline="0" dirty="0" err="1"/>
              <a:t>сучасних</a:t>
            </a:r>
            <a:r>
              <a:rPr lang="ru-RU" altLang="en-US" baseline="0" dirty="0"/>
              <a:t> браузерах є </a:t>
            </a:r>
            <a:r>
              <a:rPr lang="ru-RU" altLang="en-US" baseline="0" dirty="0" err="1"/>
              <a:t>подібна</a:t>
            </a:r>
            <a:r>
              <a:rPr lang="ru-RU" altLang="en-US" baseline="0" dirty="0"/>
              <a:t> консоль. </a:t>
            </a:r>
            <a:r>
              <a:rPr lang="ru-RU" altLang="en-US" baseline="0" dirty="0" err="1"/>
              <a:t>Найпростіший</a:t>
            </a:r>
            <a:r>
              <a:rPr lang="ru-RU" altLang="en-US" baseline="0" dirty="0"/>
              <a:t> </a:t>
            </a:r>
            <a:r>
              <a:rPr lang="ru-RU" altLang="en-US" baseline="0" dirty="0" err="1"/>
              <a:t>спосіб</a:t>
            </a:r>
            <a:r>
              <a:rPr lang="ru-RU" altLang="en-US" baseline="0" dirty="0"/>
              <a:t>, </a:t>
            </a:r>
            <a:r>
              <a:rPr lang="ru-RU" altLang="en-US" baseline="0" dirty="0" err="1"/>
              <a:t>щоб</a:t>
            </a:r>
            <a:r>
              <a:rPr lang="ru-RU" altLang="en-US" baseline="0" dirty="0"/>
              <a:t> </a:t>
            </a:r>
            <a:r>
              <a:rPr lang="ru-RU" altLang="en-US" baseline="0" dirty="0" err="1"/>
              <a:t>відкрити</a:t>
            </a:r>
            <a:r>
              <a:rPr lang="ru-RU" altLang="en-US" baseline="0" dirty="0"/>
              <a:t> консоль - </a:t>
            </a:r>
            <a:r>
              <a:rPr lang="ru-RU" altLang="en-US" baseline="0" dirty="0" err="1"/>
              <a:t>клавіша</a:t>
            </a:r>
            <a:r>
              <a:rPr lang="ru-RU" altLang="en-US" baseline="0" dirty="0"/>
              <a:t> </a:t>
            </a:r>
            <a:r>
              <a:rPr lang="en-US" altLang="en-US" baseline="0" dirty="0"/>
              <a:t>F12 (</a:t>
            </a:r>
            <a:r>
              <a:rPr lang="ru-RU" altLang="en-US" baseline="0" dirty="0" err="1"/>
              <a:t>також</a:t>
            </a:r>
            <a:r>
              <a:rPr lang="ru-RU" altLang="en-US" baseline="0" dirty="0"/>
              <a:t> </a:t>
            </a:r>
            <a:r>
              <a:rPr lang="ru-RU" altLang="en-US" baseline="0" dirty="0" err="1"/>
              <a:t>можна</a:t>
            </a:r>
            <a:r>
              <a:rPr lang="ru-RU" altLang="en-US" baseline="0" dirty="0"/>
              <a:t> </a:t>
            </a:r>
            <a:r>
              <a:rPr lang="ru-RU" altLang="en-US" baseline="0" dirty="0" err="1"/>
              <a:t>скористатися</a:t>
            </a:r>
            <a:r>
              <a:rPr lang="ru-RU" altLang="en-US" baseline="0" dirty="0"/>
              <a:t> меню браузера).</a:t>
            </a:r>
            <a:endParaRPr lang="en-US" altLang="en-US" dirty="0"/>
          </a:p>
          <a:p>
            <a:pPr marL="0" marR="0" indent="0" algn="l" defTabSz="914400" rtl="0" eaLnBrk="1" fontAlgn="auto" latinLnBrk="0" hangingPunct="1">
              <a:lnSpc>
                <a:spcPct val="100000"/>
              </a:lnSpc>
              <a:spcBef>
                <a:spcPct val="0"/>
              </a:spcBef>
              <a:spcAft>
                <a:spcPts val="0"/>
              </a:spcAft>
              <a:buClrTx/>
              <a:buSzTx/>
              <a:buFontTx/>
              <a:buNone/>
              <a:tabLst/>
              <a:defRPr/>
            </a:pPr>
            <a:r>
              <a:rPr lang="en-US" altLang="en-US" dirty="0"/>
              <a:t>     </a:t>
            </a:r>
            <a:r>
              <a:rPr lang="uk-UA" altLang="en-US" dirty="0"/>
              <a:t>В</a:t>
            </a:r>
            <a:r>
              <a:rPr lang="uk-UA" altLang="en-US" baseline="0" dirty="0"/>
              <a:t> консоль можна виводити будь-яку інформацію – текст, результати розрахунків, поточні значення змінних тощо.</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ru-RU" altLang="en-US" b="0" dirty="0"/>
              <a:t>Але в </a:t>
            </a:r>
            <a:r>
              <a:rPr lang="ru-RU" altLang="en-US" b="0" dirty="0" err="1"/>
              <a:t>деяких</a:t>
            </a:r>
            <a:r>
              <a:rPr lang="ru-RU" altLang="en-US" b="0" dirty="0"/>
              <a:t> </a:t>
            </a:r>
            <a:r>
              <a:rPr lang="ru-RU" altLang="en-US" b="0" dirty="0" err="1"/>
              <a:t>важливих</a:t>
            </a:r>
            <a:r>
              <a:rPr lang="ru-RU" altLang="en-US" b="0" dirty="0"/>
              <a:t> </a:t>
            </a:r>
            <a:r>
              <a:rPr lang="ru-RU" altLang="en-US" b="0" dirty="0" err="1"/>
              <a:t>ситуаціях</a:t>
            </a:r>
            <a:r>
              <a:rPr lang="ru-RU" altLang="en-US" b="0" dirty="0"/>
              <a:t> </a:t>
            </a:r>
            <a:r>
              <a:rPr lang="ru-RU" altLang="en-US" b="0" dirty="0" err="1"/>
              <a:t>JavaScript</a:t>
            </a:r>
            <a:r>
              <a:rPr lang="ru-RU" altLang="en-US" b="0" dirty="0"/>
              <a:t> «</a:t>
            </a:r>
            <a:r>
              <a:rPr lang="ru-RU" altLang="en-US" b="0" dirty="0" err="1"/>
              <a:t>забуває</a:t>
            </a:r>
            <a:r>
              <a:rPr lang="ru-RU" altLang="en-US" b="0" dirty="0"/>
              <a:t>» </a:t>
            </a:r>
            <a:r>
              <a:rPr lang="ru-RU" altLang="en-US" b="0" dirty="0" err="1"/>
              <a:t>вставити</a:t>
            </a:r>
            <a:r>
              <a:rPr lang="ru-RU" altLang="en-US" b="0" dirty="0"/>
              <a:t> </a:t>
            </a:r>
            <a:r>
              <a:rPr lang="ru-RU" altLang="en-US" b="0" dirty="0" err="1"/>
              <a:t>крапку</a:t>
            </a:r>
            <a:r>
              <a:rPr lang="ru-RU" altLang="en-US" b="0" dirty="0"/>
              <a:t> з комою там, де вона </a:t>
            </a:r>
            <a:r>
              <a:rPr lang="ru-RU" altLang="en-US" b="0" dirty="0" err="1"/>
              <a:t>потрібна</a:t>
            </a:r>
            <a:r>
              <a:rPr lang="ru-RU" altLang="en-US" b="0" dirty="0"/>
              <a:t>. </a:t>
            </a:r>
            <a:r>
              <a:rPr lang="ru-RU" altLang="en-US" b="0" dirty="0" err="1"/>
              <a:t>Такі</a:t>
            </a:r>
            <a:r>
              <a:rPr lang="ru-RU" altLang="en-US" b="0" dirty="0"/>
              <a:t> </a:t>
            </a:r>
            <a:r>
              <a:rPr lang="ru-RU" altLang="en-US" b="0" dirty="0" err="1"/>
              <a:t>помилки</a:t>
            </a:r>
            <a:r>
              <a:rPr lang="ru-RU" altLang="en-US" b="0" dirty="0"/>
              <a:t> </a:t>
            </a:r>
            <a:r>
              <a:rPr lang="ru-RU" altLang="en-US" b="0" dirty="0" err="1"/>
              <a:t>важко</a:t>
            </a:r>
            <a:r>
              <a:rPr lang="ru-RU" altLang="en-US" b="0" dirty="0"/>
              <a:t> </a:t>
            </a:r>
            <a:r>
              <a:rPr lang="ru-RU" altLang="en-US" b="0" dirty="0" err="1"/>
              <a:t>виявляти</a:t>
            </a:r>
            <a:r>
              <a:rPr lang="ru-RU" altLang="en-US" b="0" dirty="0"/>
              <a:t>.</a:t>
            </a: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dirty="0"/>
              <a:t>Змінні є фундаментальними для всіх мов програмування. Змінні використовуються для зберігання даних, таких як рядок тексту, чисел тощо. Дані або значення, що зберігаються в змінних, можна встановлювати, оновлювати і витягувати, коли це необхідно. Загалом, змінні - це символічні імена для значень.</a:t>
            </a:r>
            <a:endParaRPr lang="en-US" altLang="en-US" dirty="0"/>
          </a:p>
          <a:p>
            <a:pPr marL="171450" indent="-171450" eaLnBrk="1" hangingPunct="1">
              <a:spcBef>
                <a:spcPct val="0"/>
              </a:spcBef>
              <a:buFontTx/>
              <a:buChar char="-"/>
            </a:pPr>
            <a:r>
              <a:rPr lang="uk-UA" altLang="en-US" baseline="0" dirty="0"/>
              <a:t>Змінні ще можуть називати </a:t>
            </a:r>
            <a:r>
              <a:rPr lang="uk-UA" altLang="en-US" b="1" baseline="0" dirty="0"/>
              <a:t>ідентифікаторами</a:t>
            </a:r>
            <a:r>
              <a:rPr lang="uk-UA" altLang="en-US" baseline="0" dirty="0"/>
              <a:t>.</a:t>
            </a:r>
            <a:endParaRPr lang="en-US" altLang="en-US" baseline="0" dirty="0"/>
          </a:p>
          <a:p>
            <a:pPr marL="171450" indent="-171450" eaLnBrk="1" hangingPunct="1">
              <a:spcBef>
                <a:spcPct val="0"/>
              </a:spcBef>
              <a:buFontTx/>
              <a:buChar char="-"/>
            </a:pPr>
            <a:r>
              <a:rPr lang="uk-UA" altLang="en-US" b="0" baseline="0" dirty="0"/>
              <a:t>Змінна без </a:t>
            </a:r>
            <a:r>
              <a:rPr lang="en-US" altLang="en-US" b="0" baseline="0" dirty="0" err="1"/>
              <a:t>var</a:t>
            </a:r>
            <a:r>
              <a:rPr lang="en-US" altLang="en-US" b="0" baseline="0" dirty="0"/>
              <a:t>/let?</a:t>
            </a: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dirty="0"/>
              <a:t>Записані дані будуть збережені у відповідній області пам'яті і надалі доступні при зверненні по імені:</a:t>
            </a:r>
            <a:endParaRPr lang="en-US" altLang="en-US" dirty="0"/>
          </a:p>
          <a:p>
            <a:pPr eaLnBrk="1" hangingPunct="1">
              <a:spcBef>
                <a:spcPct val="0"/>
              </a:spcBef>
            </a:pPr>
            <a:r>
              <a:rPr lang="uk-UA" altLang="en-US" dirty="0"/>
              <a:t>Для стислості можна поєднати створення і ініціалізацію змінної</a:t>
            </a:r>
          </a:p>
        </p:txBody>
      </p:sp>
    </p:spTree>
    <p:extLst>
      <p:ext uri="{BB962C8B-B14F-4D97-AF65-F5344CB8AC3E}">
        <p14:creationId xmlns:p14="http://schemas.microsoft.com/office/powerpoint/2010/main" val="3647990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dirty="0"/>
              <a:t>Константа - це зрозуміле ім'я, на відміну від рядка # FF7F00</a:t>
            </a:r>
            <a:br>
              <a:rPr lang="uk-UA" dirty="0"/>
            </a:br>
            <a:r>
              <a:rPr lang="uk-UA" dirty="0"/>
              <a:t>Помилка в рядку може бути не помічена, а в імені константи її упустити неможливо - буде помилка при виконанні</a:t>
            </a:r>
            <a:br>
              <a:rPr lang="uk-UA" dirty="0"/>
            </a:br>
            <a:r>
              <a:rPr lang="uk-UA" dirty="0"/>
              <a:t>Константи використовують замість рядків і чисел, щоб зробити програму більш зрозумілою і уникнути помилок</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uk-UA" sz="1200" kern="1200" dirty="0">
                <a:solidFill>
                  <a:schemeClr val="tx1"/>
                </a:solidFill>
                <a:effectLst/>
                <a:latin typeface="+mn-lt"/>
                <a:ea typeface="+mn-ea"/>
                <a:cs typeface="+mn-cs"/>
              </a:rPr>
              <a:t>Зараз ми спокійно реагуємо на </a:t>
            </a:r>
            <a:r>
              <a:rPr lang="uk-UA" sz="1200" kern="1200" dirty="0" err="1">
                <a:solidFill>
                  <a:schemeClr val="tx1"/>
                </a:solidFill>
                <a:effectLst/>
                <a:latin typeface="+mn-lt"/>
                <a:ea typeface="+mn-ea"/>
                <a:cs typeface="+mn-cs"/>
              </a:rPr>
              <a:t>Gmail</a:t>
            </a:r>
            <a:r>
              <a:rPr lang="uk-UA" sz="1200" kern="1200" dirty="0">
                <a:solidFill>
                  <a:schemeClr val="tx1"/>
                </a:solidFill>
                <a:effectLst/>
                <a:latin typeface="+mn-lt"/>
                <a:ea typeface="+mn-ea"/>
                <a:cs typeface="+mn-cs"/>
              </a:rPr>
              <a:t> з його </a:t>
            </a:r>
            <a:r>
              <a:rPr lang="uk-UA" sz="1200" kern="1200" dirty="0" err="1">
                <a:solidFill>
                  <a:schemeClr val="tx1"/>
                </a:solidFill>
                <a:effectLst/>
                <a:latin typeface="+mn-lt"/>
                <a:ea typeface="+mn-ea"/>
                <a:cs typeface="+mn-cs"/>
              </a:rPr>
              <a:t>випливаючими</a:t>
            </a:r>
            <a:r>
              <a:rPr lang="uk-UA" sz="1200" kern="1200" dirty="0">
                <a:solidFill>
                  <a:schemeClr val="tx1"/>
                </a:solidFill>
                <a:effectLst/>
                <a:latin typeface="+mn-lt"/>
                <a:ea typeface="+mn-ea"/>
                <a:cs typeface="+mn-cs"/>
              </a:rPr>
              <a:t> вікнами та негайними повідомленнями без перезавантаження сторінки. Але на початку 90-х подібне могли тільки програми під </a:t>
            </a:r>
            <a:r>
              <a:rPr lang="ru-RU" sz="1200" kern="1200" dirty="0" err="1">
                <a:solidFill>
                  <a:schemeClr val="tx1"/>
                </a:solidFill>
                <a:effectLst/>
                <a:latin typeface="+mn-lt"/>
                <a:ea typeface="+mn-ea"/>
                <a:cs typeface="+mn-cs"/>
              </a:rPr>
              <a:t>Windows</a:t>
            </a:r>
            <a:r>
              <a:rPr lang="ru-RU" sz="1200" kern="1200" dirty="0">
                <a:solidFill>
                  <a:schemeClr val="tx1"/>
                </a:solidFill>
                <a:effectLst/>
                <a:latin typeface="+mn-lt"/>
                <a:ea typeface="+mn-ea"/>
                <a:cs typeface="+mn-cs"/>
              </a:rPr>
              <a:t> і то з </a:t>
            </a:r>
            <a:r>
              <a:rPr lang="ru-RU" sz="1200" kern="1200" dirty="0" err="1">
                <a:solidFill>
                  <a:schemeClr val="tx1"/>
                </a:solidFill>
                <a:effectLst/>
                <a:latin typeface="+mn-lt"/>
                <a:ea typeface="+mn-ea"/>
                <a:cs typeface="+mn-cs"/>
              </a:rPr>
              <a:t>дуже</a:t>
            </a:r>
            <a:r>
              <a:rPr lang="ru-RU" sz="1200" kern="1200" dirty="0">
                <a:solidFill>
                  <a:schemeClr val="tx1"/>
                </a:solidFill>
                <a:effectLst/>
                <a:latin typeface="+mn-lt"/>
                <a:ea typeface="+mn-ea"/>
                <a:cs typeface="+mn-cs"/>
              </a:rPr>
              <a:t> великою натяжкою. </a:t>
            </a:r>
            <a:r>
              <a:rPr lang="uk-UA" sz="1200" kern="1200" dirty="0">
                <a:solidFill>
                  <a:schemeClr val="tx1"/>
                </a:solidFill>
                <a:effectLst/>
                <a:latin typeface="+mn-lt"/>
                <a:ea typeface="+mn-ea"/>
                <a:cs typeface="+mn-cs"/>
              </a:rPr>
              <a:t>Власне, описана проблема, це </a:t>
            </a:r>
            <a:r>
              <a:rPr lang="uk-UA" sz="1200" u="sng" kern="1200" dirty="0">
                <a:solidFill>
                  <a:schemeClr val="tx1"/>
                </a:solidFill>
                <a:effectLst/>
                <a:latin typeface="+mn-lt"/>
                <a:ea typeface="+mn-ea"/>
                <a:cs typeface="+mn-cs"/>
              </a:rPr>
              <a:t>брак інтерактивності веб-сторінкам</a:t>
            </a:r>
            <a:r>
              <a:rPr lang="uk-UA" sz="1200" kern="1200" dirty="0">
                <a:solidFill>
                  <a:schemeClr val="tx1"/>
                </a:solidFill>
                <a:effectLst/>
                <a:latin typeface="+mn-lt"/>
                <a:ea typeface="+mn-ea"/>
                <a:cs typeface="+mn-cs"/>
              </a:rPr>
              <a:t>, тільки сухий текст з картинками та </a:t>
            </a:r>
            <a:r>
              <a:rPr lang="uk-UA" sz="1200" kern="1200" dirty="0" err="1">
                <a:solidFill>
                  <a:schemeClr val="tx1"/>
                </a:solidFill>
                <a:effectLst/>
                <a:latin typeface="+mn-lt"/>
                <a:ea typeface="+mn-ea"/>
                <a:cs typeface="+mn-cs"/>
              </a:rPr>
              <a:t>гіперлінки</a:t>
            </a:r>
            <a:r>
              <a:rPr lang="uk-UA" sz="1200" kern="1200" dirty="0">
                <a:solidFill>
                  <a:schemeClr val="tx1"/>
                </a:solidFill>
                <a:effectLst/>
                <a:latin typeface="+mn-lt"/>
                <a:ea typeface="+mn-ea"/>
                <a:cs typeface="+mn-cs"/>
              </a:rPr>
              <a:t>. Цією проблемою і занепокоїлись  інженери тоді ще компанії </a:t>
            </a:r>
            <a:r>
              <a:rPr lang="ru-RU" sz="1200" kern="1200" dirty="0" err="1">
                <a:solidFill>
                  <a:schemeClr val="tx1"/>
                </a:solidFill>
                <a:effectLst/>
                <a:latin typeface="+mn-lt"/>
                <a:ea typeface="+mn-ea"/>
                <a:cs typeface="+mn-cs"/>
              </a:rPr>
              <a:t>Netscape</a:t>
            </a:r>
            <a:r>
              <a:rPr lang="uk-UA" sz="1200" kern="1200" dirty="0">
                <a:solidFill>
                  <a:schemeClr val="tx1"/>
                </a:solidFill>
                <a:effectLst/>
                <a:latin typeface="+mn-lt"/>
                <a:ea typeface="+mn-ea"/>
                <a:cs typeface="+mn-cs"/>
              </a:rPr>
              <a:t>(зараз </a:t>
            </a:r>
            <a:r>
              <a:rPr lang="ru-RU" sz="1200" kern="1200" dirty="0" err="1">
                <a:solidFill>
                  <a:schemeClr val="tx1"/>
                </a:solidFill>
                <a:effectLst/>
                <a:latin typeface="+mn-lt"/>
                <a:ea typeface="+mn-ea"/>
                <a:cs typeface="+mn-cs"/>
              </a:rPr>
              <a:t>Mozilla</a:t>
            </a:r>
            <a:r>
              <a:rPr lang="uk-UA" sz="1200" kern="1200" dirty="0">
                <a:solidFill>
                  <a:schemeClr val="tx1"/>
                </a:solidFill>
                <a:effectLst/>
                <a:latin typeface="+mn-lt"/>
                <a:ea typeface="+mn-ea"/>
                <a:cs typeface="+mn-cs"/>
              </a:rPr>
              <a:t>) і тут варто почати розповідь до </a:t>
            </a:r>
            <a:r>
              <a:rPr lang="ru-RU"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a:t>
            </a:r>
            <a:endParaRPr lang="ru-RU" sz="1200" kern="1200" dirty="0">
              <a:solidFill>
                <a:schemeClr val="tx1"/>
              </a:solidFill>
              <a:effectLst/>
              <a:latin typeface="+mn-lt"/>
              <a:ea typeface="+mn-ea"/>
              <a:cs typeface="+mn-cs"/>
            </a:endParaRPr>
          </a:p>
          <a:p>
            <a:r>
              <a:rPr lang="uk-UA" sz="1200" kern="1200" dirty="0">
                <a:solidFill>
                  <a:schemeClr val="tx1"/>
                </a:solidFill>
                <a:effectLst/>
                <a:latin typeface="+mn-lt"/>
                <a:ea typeface="+mn-ea"/>
                <a:cs typeface="+mn-cs"/>
              </a:rPr>
              <a:t>      Перед молодим інженером, </a:t>
            </a:r>
            <a:r>
              <a:rPr lang="uk-UA" sz="1200" kern="1200" dirty="0" err="1">
                <a:solidFill>
                  <a:schemeClr val="tx1"/>
                </a:solidFill>
                <a:effectLst/>
                <a:latin typeface="+mn-lt"/>
                <a:ea typeface="+mn-ea"/>
                <a:cs typeface="+mn-cs"/>
              </a:rPr>
              <a:t>Бренданом</a:t>
            </a:r>
            <a:r>
              <a:rPr lang="uk-UA" sz="1200" kern="1200" dirty="0">
                <a:solidFill>
                  <a:schemeClr val="tx1"/>
                </a:solidFill>
                <a:effectLst/>
                <a:latin typeface="+mn-lt"/>
                <a:ea typeface="+mn-ea"/>
                <a:cs typeface="+mn-cs"/>
              </a:rPr>
              <a:t> </a:t>
            </a:r>
            <a:r>
              <a:rPr lang="uk-UA" sz="1200" kern="1200" dirty="0" err="1">
                <a:solidFill>
                  <a:schemeClr val="tx1"/>
                </a:solidFill>
                <a:effectLst/>
                <a:latin typeface="+mn-lt"/>
                <a:ea typeface="+mn-ea"/>
                <a:cs typeface="+mn-cs"/>
              </a:rPr>
              <a:t>Айком</a:t>
            </a:r>
            <a:r>
              <a:rPr lang="en-US" sz="1200" kern="1200" dirty="0">
                <a:solidFill>
                  <a:schemeClr val="tx1"/>
                </a:solidFill>
                <a:effectLst/>
                <a:latin typeface="+mn-lt"/>
                <a:ea typeface="+mn-ea"/>
                <a:cs typeface="+mn-cs"/>
              </a:rPr>
              <a:t> (</a:t>
            </a:r>
            <a:r>
              <a:rPr lang="ru-RU" altLang="en-US" dirty="0" err="1"/>
              <a:t>американський</a:t>
            </a:r>
            <a:r>
              <a:rPr lang="ru-RU" altLang="en-US" dirty="0"/>
              <a:t> </a:t>
            </a:r>
            <a:r>
              <a:rPr lang="ru-RU" altLang="en-US" dirty="0" err="1"/>
              <a:t>розробник</a:t>
            </a:r>
            <a:r>
              <a:rPr lang="ru-RU" altLang="en-US" dirty="0"/>
              <a:t>, </a:t>
            </a:r>
            <a:r>
              <a:rPr lang="ru-RU" altLang="en-US" dirty="0" err="1"/>
              <a:t>що</a:t>
            </a:r>
            <a:r>
              <a:rPr lang="ru-RU" altLang="en-US" dirty="0"/>
              <a:t> </a:t>
            </a:r>
            <a:r>
              <a:rPr lang="ru-RU" altLang="en-US" dirty="0" err="1"/>
              <a:t>спеціалізувався</a:t>
            </a:r>
            <a:r>
              <a:rPr lang="ru-RU" altLang="en-US" dirty="0"/>
              <a:t> на системному </a:t>
            </a:r>
            <a:r>
              <a:rPr lang="ru-RU" altLang="en-US" dirty="0" err="1"/>
              <a:t>програмуванні</a:t>
            </a:r>
            <a:r>
              <a:rPr lang="en-US" sz="1200" kern="1200" dirty="0">
                <a:solidFill>
                  <a:schemeClr val="tx1"/>
                </a:solidFill>
                <a:effectLst/>
                <a:latin typeface="+mn-lt"/>
                <a:ea typeface="+mn-ea"/>
                <a:cs typeface="+mn-cs"/>
              </a:rPr>
              <a:t>)</a:t>
            </a:r>
            <a:r>
              <a:rPr lang="uk-UA" sz="1200" kern="1200" dirty="0">
                <a:solidFill>
                  <a:schemeClr val="tx1"/>
                </a:solidFill>
                <a:effectLst/>
                <a:latin typeface="+mn-lt"/>
                <a:ea typeface="+mn-ea"/>
                <a:cs typeface="+mn-cs"/>
              </a:rPr>
              <a:t>, була поставлена задача, створити мову програмування, яка була б схожа на </a:t>
            </a:r>
            <a:r>
              <a:rPr lang="uk-UA" sz="1200" kern="1200" dirty="0" err="1">
                <a:solidFill>
                  <a:schemeClr val="tx1"/>
                </a:solidFill>
                <a:effectLst/>
                <a:latin typeface="+mn-lt"/>
                <a:ea typeface="+mn-ea"/>
                <a:cs typeface="+mn-cs"/>
              </a:rPr>
              <a:t>Java</a:t>
            </a:r>
            <a:r>
              <a:rPr lang="uk-UA" sz="1200" kern="1200" dirty="0">
                <a:solidFill>
                  <a:schemeClr val="tx1"/>
                </a:solidFill>
                <a:effectLst/>
                <a:latin typeface="+mn-lt"/>
                <a:ea typeface="+mn-ea"/>
                <a:cs typeface="+mn-cs"/>
              </a:rPr>
              <a:t>, але була меншою, і дуже важливо щоб мала виразну лексику, щоб непрограмісти теж могли швидко освоювати технологію. Вже через 10 днів була написала перша версія мови, яку вирішили назвати </a:t>
            </a:r>
            <a:r>
              <a:rPr lang="en-US" sz="1200" kern="1200" dirty="0">
                <a:solidFill>
                  <a:schemeClr val="tx1"/>
                </a:solidFill>
                <a:effectLst/>
                <a:latin typeface="+mn-lt"/>
                <a:ea typeface="+mn-ea"/>
                <a:cs typeface="+mn-cs"/>
              </a:rPr>
              <a:t>Mocha</a:t>
            </a:r>
            <a:r>
              <a:rPr lang="uk-UA" sz="1200" kern="1200" dirty="0">
                <a:solidFill>
                  <a:schemeClr val="tx1"/>
                </a:solidFill>
                <a:effectLst/>
                <a:latin typeface="+mn-lt"/>
                <a:ea typeface="+mn-ea"/>
                <a:cs typeface="+mn-cs"/>
              </a:rPr>
              <a:t>(в честь власника </a:t>
            </a:r>
            <a:r>
              <a:rPr lang="uk-UA" sz="1200" kern="1200" dirty="0" err="1">
                <a:solidFill>
                  <a:schemeClr val="tx1"/>
                </a:solidFill>
                <a:effectLst/>
                <a:latin typeface="+mn-lt"/>
                <a:ea typeface="+mn-ea"/>
                <a:cs typeface="+mn-cs"/>
              </a:rPr>
              <a:t>Netscape</a:t>
            </a:r>
            <a:r>
              <a:rPr lang="uk-UA" sz="1200" kern="1200" dirty="0">
                <a:solidFill>
                  <a:schemeClr val="tx1"/>
                </a:solidFill>
                <a:effectLst/>
                <a:latin typeface="+mn-lt"/>
                <a:ea typeface="+mn-ea"/>
                <a:cs typeface="+mn-cs"/>
              </a:rPr>
              <a:t> Марка Андерсена), а пізніше - </a:t>
            </a:r>
            <a:r>
              <a:rPr lang="uk-UA" sz="1200" kern="1200" dirty="0" err="1">
                <a:solidFill>
                  <a:schemeClr val="tx1"/>
                </a:solidFill>
                <a:effectLst/>
                <a:latin typeface="+mn-lt"/>
                <a:ea typeface="+mn-ea"/>
                <a:cs typeface="+mn-cs"/>
              </a:rPr>
              <a:t>LiveScript</a:t>
            </a:r>
            <a:r>
              <a:rPr lang="uk-UA" sz="1200" kern="1200" dirty="0">
                <a:solidFill>
                  <a:schemeClr val="tx1"/>
                </a:solidFill>
                <a:effectLst/>
                <a:latin typeface="+mn-lt"/>
                <a:ea typeface="+mn-ea"/>
                <a:cs typeface="+mn-cs"/>
              </a:rPr>
              <a:t>.</a:t>
            </a:r>
            <a:endParaRPr lang="en-US" altLang="en-US" dirty="0"/>
          </a:p>
          <a:p>
            <a:pPr marL="0" marR="0" indent="0" algn="l" defTabSz="914400" rtl="0" eaLnBrk="1" fontAlgn="auto" latinLnBrk="0" hangingPunct="1">
              <a:lnSpc>
                <a:spcPct val="100000"/>
              </a:lnSpc>
              <a:spcBef>
                <a:spcPct val="0"/>
              </a:spcBef>
              <a:spcAft>
                <a:spcPts val="0"/>
              </a:spcAft>
              <a:buClrTx/>
              <a:buSzTx/>
              <a:buFontTx/>
              <a:buNone/>
              <a:tabLst/>
              <a:defRPr/>
            </a:pPr>
            <a:r>
              <a:rPr lang="en-US" sz="1200" dirty="0"/>
              <a:t>3) </a:t>
            </a:r>
            <a:r>
              <a:rPr lang="ru-RU" sz="1200" dirty="0" err="1"/>
              <a:t>Однак</a:t>
            </a:r>
            <a:r>
              <a:rPr lang="ru-RU" sz="1200" dirty="0"/>
              <a:t> </a:t>
            </a:r>
            <a:r>
              <a:rPr lang="ru-RU" sz="1200" dirty="0" err="1"/>
              <a:t>розвиток</a:t>
            </a:r>
            <a:r>
              <a:rPr lang="ru-RU" sz="1200" dirty="0"/>
              <a:t> </a:t>
            </a:r>
            <a:r>
              <a:rPr lang="en-US" sz="1200" dirty="0"/>
              <a:t>Web-</a:t>
            </a:r>
            <a:r>
              <a:rPr lang="ru-RU" sz="1200" dirty="0" err="1"/>
              <a:t>середовища</a:t>
            </a:r>
            <a:r>
              <a:rPr lang="ru-RU" sz="1200" dirty="0"/>
              <a:t>, </a:t>
            </a:r>
            <a:r>
              <a:rPr lang="ru-RU" sz="1200" dirty="0" err="1"/>
              <a:t>поява</a:t>
            </a:r>
            <a:r>
              <a:rPr lang="ru-RU" sz="1200" dirty="0"/>
              <a:t> </a:t>
            </a:r>
            <a:r>
              <a:rPr lang="en-US" sz="1200" dirty="0"/>
              <a:t>HTML5 </a:t>
            </a:r>
            <a:r>
              <a:rPr lang="ru-RU" sz="1200" dirty="0"/>
              <a:t>і </a:t>
            </a:r>
            <a:r>
              <a:rPr lang="ru-RU" sz="1200" dirty="0" err="1"/>
              <a:t>технології</a:t>
            </a:r>
            <a:r>
              <a:rPr lang="ru-RU" sz="1200" dirty="0"/>
              <a:t> </a:t>
            </a:r>
            <a:r>
              <a:rPr lang="en-US" sz="1200" dirty="0"/>
              <a:t>Node.js </a:t>
            </a:r>
            <a:r>
              <a:rPr lang="ru-RU" sz="1200" dirty="0" err="1"/>
              <a:t>відкрило</a:t>
            </a:r>
            <a:r>
              <a:rPr lang="ru-RU" sz="1200" dirty="0"/>
              <a:t> перед </a:t>
            </a:r>
            <a:r>
              <a:rPr lang="en-US" sz="1200" dirty="0"/>
              <a:t>JavaScript </a:t>
            </a:r>
            <a:r>
              <a:rPr lang="ru-RU" sz="1200" dirty="0" err="1"/>
              <a:t>набагато</a:t>
            </a:r>
            <a:r>
              <a:rPr lang="ru-RU" sz="1200" dirty="0"/>
              <a:t> </a:t>
            </a:r>
            <a:r>
              <a:rPr lang="ru-RU" sz="1200" dirty="0" err="1"/>
              <a:t>більші</a:t>
            </a:r>
            <a:r>
              <a:rPr lang="ru-RU" sz="1200" dirty="0"/>
              <a:t> </a:t>
            </a:r>
            <a:r>
              <a:rPr lang="ru-RU" sz="1200" dirty="0" err="1"/>
              <a:t>горизонти</a:t>
            </a:r>
            <a:r>
              <a:rPr lang="ru-RU" sz="1200" dirty="0"/>
              <a:t>. Зараз </a:t>
            </a:r>
            <a:r>
              <a:rPr lang="en-US" sz="1200" dirty="0"/>
              <a:t>JavaScript </a:t>
            </a:r>
            <a:r>
              <a:rPr lang="ru-RU" sz="1200" dirty="0" err="1"/>
              <a:t>продовжує</a:t>
            </a:r>
            <a:r>
              <a:rPr lang="ru-RU" sz="1200" dirty="0"/>
              <a:t> </a:t>
            </a:r>
            <a:r>
              <a:rPr lang="ru-RU" sz="1200" dirty="0" err="1"/>
              <a:t>використовуватися</a:t>
            </a:r>
            <a:r>
              <a:rPr lang="ru-RU" sz="1200" dirty="0"/>
              <a:t> для </a:t>
            </a:r>
            <a:r>
              <a:rPr lang="ru-RU" sz="1200" dirty="0" err="1"/>
              <a:t>створення</a:t>
            </a:r>
            <a:r>
              <a:rPr lang="ru-RU" sz="1200" dirty="0"/>
              <a:t> </a:t>
            </a:r>
            <a:r>
              <a:rPr lang="en-US" sz="1200" dirty="0"/>
              <a:t>Web-</a:t>
            </a:r>
            <a:r>
              <a:rPr lang="ru-RU" sz="1200" dirty="0" err="1"/>
              <a:t>сайтів</a:t>
            </a:r>
            <a:r>
              <a:rPr lang="ru-RU" sz="1200" dirty="0"/>
              <a:t>, </a:t>
            </a:r>
            <a:r>
              <a:rPr lang="ru-RU" sz="1200" dirty="0" err="1"/>
              <a:t>тільки</a:t>
            </a:r>
            <a:r>
              <a:rPr lang="ru-RU" sz="1200" dirty="0"/>
              <a:t> </a:t>
            </a:r>
            <a:r>
              <a:rPr lang="ru-RU" sz="1200" dirty="0" err="1"/>
              <a:t>тепер</a:t>
            </a:r>
            <a:r>
              <a:rPr lang="ru-RU" sz="1200" dirty="0"/>
              <a:t> </a:t>
            </a:r>
            <a:r>
              <a:rPr lang="ru-RU" sz="1200" dirty="0" err="1"/>
              <a:t>він</a:t>
            </a:r>
            <a:r>
              <a:rPr lang="ru-RU" sz="1200" dirty="0"/>
              <a:t> </a:t>
            </a:r>
            <a:r>
              <a:rPr lang="ru-RU" sz="1200" dirty="0" err="1"/>
              <a:t>надає</a:t>
            </a:r>
            <a:r>
              <a:rPr lang="ru-RU" sz="1200" dirty="0"/>
              <a:t> </a:t>
            </a:r>
            <a:r>
              <a:rPr lang="ru-RU" sz="1200" dirty="0" err="1"/>
              <a:t>набагато</a:t>
            </a:r>
            <a:r>
              <a:rPr lang="ru-RU" sz="1200" dirty="0"/>
              <a:t> </a:t>
            </a:r>
            <a:r>
              <a:rPr lang="ru-RU" sz="1200" dirty="0" err="1"/>
              <a:t>більше</a:t>
            </a:r>
            <a:r>
              <a:rPr lang="ru-RU" sz="1200" dirty="0"/>
              <a:t> </a:t>
            </a:r>
            <a:r>
              <a:rPr lang="ru-RU" sz="1200" dirty="0" err="1"/>
              <a:t>можливостей</a:t>
            </a:r>
            <a:endParaRPr lang="ru-RU" sz="1200" dirty="0"/>
          </a:p>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ru-RU" sz="1200" dirty="0" err="1">
                <a:latin typeface="Arial" panose="020B0604020202020204" pitchFamily="34" charset="0"/>
                <a:cs typeface="Arial" panose="020B0604020202020204" pitchFamily="34" charset="0"/>
              </a:rPr>
              <a:t>Правильний</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вибір</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імені</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змінної</a:t>
            </a:r>
            <a:r>
              <a:rPr lang="ru-RU" sz="1200" dirty="0">
                <a:latin typeface="Arial" panose="020B0604020202020204" pitchFamily="34" charset="0"/>
                <a:cs typeface="Arial" panose="020B0604020202020204" pitchFamily="34" charset="0"/>
              </a:rPr>
              <a:t> - одна з </a:t>
            </a:r>
            <a:r>
              <a:rPr lang="ru-RU" sz="1200" dirty="0" err="1">
                <a:latin typeface="Arial" panose="020B0604020202020204" pitchFamily="34" charset="0"/>
                <a:cs typeface="Arial" panose="020B0604020202020204" pitchFamily="34" charset="0"/>
              </a:rPr>
              <a:t>найважливіших</a:t>
            </a:r>
            <a:r>
              <a:rPr lang="ru-RU" sz="1200" dirty="0">
                <a:latin typeface="Arial" panose="020B0604020202020204" pitchFamily="34" charset="0"/>
                <a:cs typeface="Arial" panose="020B0604020202020204" pitchFamily="34" charset="0"/>
              </a:rPr>
              <a:t> і </a:t>
            </a:r>
            <a:r>
              <a:rPr lang="ru-RU" sz="1200" dirty="0" err="1">
                <a:latin typeface="Arial" panose="020B0604020202020204" pitchFamily="34" charset="0"/>
                <a:cs typeface="Arial" panose="020B0604020202020204" pitchFamily="34" charset="0"/>
              </a:rPr>
              <a:t>складних</a:t>
            </a:r>
            <a:r>
              <a:rPr lang="ru-RU" sz="1200" dirty="0">
                <a:latin typeface="Arial" panose="020B0604020202020204" pitchFamily="34" charset="0"/>
                <a:cs typeface="Arial" panose="020B0604020202020204" pitchFamily="34" charset="0"/>
              </a:rPr>
              <a:t> речей в </a:t>
            </a:r>
            <a:r>
              <a:rPr lang="ru-RU" sz="1200" dirty="0" err="1">
                <a:latin typeface="Arial" panose="020B0604020202020204" pitchFamily="34" charset="0"/>
                <a:cs typeface="Arial" panose="020B0604020202020204" pitchFamily="34" charset="0"/>
              </a:rPr>
              <a:t>програмуванні</a:t>
            </a:r>
            <a:r>
              <a:rPr lang="ru-RU" sz="1200" dirty="0">
                <a:latin typeface="Arial" panose="020B0604020202020204" pitchFamily="34" charset="0"/>
                <a:cs typeface="Arial" panose="020B0604020202020204" pitchFamily="34" charset="0"/>
              </a:rPr>
              <a:t>. Справа в тому, </a:t>
            </a:r>
            <a:r>
              <a:rPr lang="ru-RU" sz="1200" dirty="0" err="1">
                <a:latin typeface="Arial" panose="020B0604020202020204" pitchFamily="34" charset="0"/>
                <a:cs typeface="Arial" panose="020B0604020202020204" pitchFamily="34" charset="0"/>
              </a:rPr>
              <a:t>що</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більшість</a:t>
            </a:r>
            <a:r>
              <a:rPr lang="ru-RU" sz="1200" dirty="0">
                <a:latin typeface="Arial" panose="020B0604020202020204" pitchFamily="34" charset="0"/>
                <a:cs typeface="Arial" panose="020B0604020202020204" pitchFamily="34" charset="0"/>
              </a:rPr>
              <a:t> часу </a:t>
            </a:r>
            <a:r>
              <a:rPr lang="ru-RU" sz="1200" dirty="0" err="1">
                <a:latin typeface="Arial" panose="020B0604020202020204" pitchFamily="34" charset="0"/>
                <a:cs typeface="Arial" panose="020B0604020202020204" pitchFamily="34" charset="0"/>
              </a:rPr>
              <a:t>витрачаємо</a:t>
            </a:r>
            <a:r>
              <a:rPr lang="ru-RU" sz="1200" dirty="0">
                <a:latin typeface="Arial" panose="020B0604020202020204" pitchFamily="34" charset="0"/>
                <a:cs typeface="Arial" panose="020B0604020202020204" pitchFamily="34" charset="0"/>
              </a:rPr>
              <a:t> не на </a:t>
            </a:r>
            <a:r>
              <a:rPr lang="ru-RU" sz="1200" dirty="0" err="1">
                <a:latin typeface="Arial" panose="020B0604020202020204" pitchFamily="34" charset="0"/>
                <a:cs typeface="Arial" panose="020B0604020202020204" pitchFamily="34" charset="0"/>
              </a:rPr>
              <a:t>початкове</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написання</a:t>
            </a:r>
            <a:r>
              <a:rPr lang="ru-RU" sz="1200" dirty="0">
                <a:latin typeface="Arial" panose="020B0604020202020204" pitchFamily="34" charset="0"/>
                <a:cs typeface="Arial" panose="020B0604020202020204" pitchFamily="34" charset="0"/>
              </a:rPr>
              <a:t> коду, а на </a:t>
            </a:r>
            <a:r>
              <a:rPr lang="ru-RU" sz="1200" dirty="0" err="1">
                <a:latin typeface="Arial" panose="020B0604020202020204" pitchFamily="34" charset="0"/>
                <a:cs typeface="Arial" panose="020B0604020202020204" pitchFamily="34" charset="0"/>
              </a:rPr>
              <a:t>його</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розвиток</a:t>
            </a:r>
            <a:r>
              <a:rPr lang="ru-RU"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a:p>
            <a:pPr eaLnBrk="1" hangingPunct="1">
              <a:spcBef>
                <a:spcPct val="0"/>
              </a:spcBef>
            </a:pPr>
            <a:r>
              <a:rPr lang="uk-UA" sz="1200" dirty="0">
                <a:latin typeface="Arial" panose="020B0604020202020204" pitchFamily="34" charset="0"/>
                <a:cs typeface="Arial" panose="020B0604020202020204" pitchFamily="34" charset="0"/>
              </a:rPr>
              <a:t>Є</a:t>
            </a:r>
            <a:r>
              <a:rPr lang="uk-UA" sz="1200" baseline="0" dirty="0">
                <a:latin typeface="Arial" panose="020B0604020202020204" pitchFamily="34" charset="0"/>
                <a:cs typeface="Arial" panose="020B0604020202020204" pitchFamily="34" charset="0"/>
              </a:rPr>
              <a:t> також</a:t>
            </a:r>
            <a:r>
              <a:rPr lang="ru-RU" sz="1200" dirty="0">
                <a:latin typeface="Arial" panose="020B0604020202020204" pitchFamily="34" charset="0"/>
                <a:cs typeface="Arial" panose="020B0604020202020204" pitchFamily="34" charset="0"/>
              </a:rPr>
              <a:t> </a:t>
            </a:r>
            <a:r>
              <a:rPr lang="ru-RU" sz="1200" dirty="0" err="1">
                <a:latin typeface="Arial" panose="020B0604020202020204" pitchFamily="34" charset="0"/>
                <a:cs typeface="Arial" panose="020B0604020202020204" pitchFamily="34" charset="0"/>
              </a:rPr>
              <a:t>альтернативний</a:t>
            </a:r>
            <a:r>
              <a:rPr lang="ru-RU" sz="1200" dirty="0">
                <a:latin typeface="Arial" panose="020B0604020202020204" pitchFamily="34" charset="0"/>
                <a:cs typeface="Arial" panose="020B0604020202020204" pitchFamily="34" charset="0"/>
              </a:rPr>
              <a:t> стандарт, </a:t>
            </a:r>
            <a:r>
              <a:rPr lang="ru-RU" sz="1200" b="1" dirty="0" err="1">
                <a:latin typeface="Arial" panose="020B0604020202020204" pitchFamily="34" charset="0"/>
                <a:cs typeface="Arial" panose="020B0604020202020204" pitchFamily="34" charset="0"/>
              </a:rPr>
              <a:t>snake_case</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en-US" b="0" dirty="0"/>
              <a:t>Arrays in </a:t>
            </a:r>
            <a:r>
              <a:rPr lang="en-US" sz="1200" b="0" dirty="0">
                <a:solidFill>
                  <a:srgbClr val="7030A0"/>
                </a:solidFill>
              </a:rPr>
              <a:t>Object</a:t>
            </a:r>
            <a:endParaRPr lang="uk-UA" sz="1200" b="0" dirty="0">
              <a:solidFill>
                <a:srgbClr val="7030A0"/>
              </a:solidFill>
            </a:endParaRPr>
          </a:p>
          <a:p>
            <a:pPr marL="0" marR="0" indent="0" algn="l" defTabSz="914400" rtl="0" eaLnBrk="1" fontAlgn="auto" latinLnBrk="0" hangingPunct="1">
              <a:lnSpc>
                <a:spcPct val="100000"/>
              </a:lnSpc>
              <a:spcBef>
                <a:spcPct val="0"/>
              </a:spcBef>
              <a:spcAft>
                <a:spcPts val="0"/>
              </a:spcAft>
              <a:buClrTx/>
              <a:buSzTx/>
              <a:buFontTx/>
              <a:buNone/>
              <a:tabLst/>
              <a:defRPr/>
            </a:pPr>
            <a:r>
              <a:rPr lang="en-US" b="0"/>
              <a:t>BigInt</a:t>
            </a:r>
            <a:endParaRPr lang="en-US" b="0" dirty="0"/>
          </a:p>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ru-RU" sz="1200" b="1" dirty="0" err="1">
                <a:solidFill>
                  <a:srgbClr val="7030A0"/>
                </a:solidFill>
                <a:cs typeface="Arial" panose="020B0604020202020204" pitchFamily="34" charset="0"/>
              </a:rPr>
              <a:t>null</a:t>
            </a:r>
            <a:r>
              <a:rPr lang="ru-RU" sz="1200" b="1" dirty="0">
                <a:solidFill>
                  <a:srgbClr val="7030A0"/>
                </a:solidFill>
                <a:cs typeface="Arial" panose="020B0604020202020204" pitchFamily="34" charset="0"/>
              </a:rPr>
              <a:t> - </a:t>
            </a:r>
            <a:r>
              <a:rPr lang="ru-RU" altLang="en-US" dirty="0" err="1"/>
              <a:t>окремий</a:t>
            </a:r>
            <a:r>
              <a:rPr lang="ru-RU" altLang="en-US" dirty="0"/>
              <a:t> тип, </a:t>
            </a:r>
            <a:r>
              <a:rPr lang="ru-RU" altLang="en-US" dirty="0" err="1"/>
              <a:t>що</a:t>
            </a:r>
            <a:r>
              <a:rPr lang="ru-RU" altLang="en-US" dirty="0"/>
              <a:t> </a:t>
            </a:r>
            <a:r>
              <a:rPr lang="ru-RU" altLang="en-US" dirty="0" err="1"/>
              <a:t>складається</a:t>
            </a:r>
            <a:r>
              <a:rPr lang="ru-RU" altLang="en-US" dirty="0"/>
              <a:t> з одного </a:t>
            </a:r>
            <a:r>
              <a:rPr lang="ru-RU" altLang="en-US" dirty="0" err="1"/>
              <a:t>значення</a:t>
            </a:r>
            <a:r>
              <a:rPr lang="ru-RU" altLang="en-US" dirty="0"/>
              <a:t> </a:t>
            </a:r>
            <a:r>
              <a:rPr lang="ru-RU" altLang="en-US" dirty="0" err="1"/>
              <a:t>null</a:t>
            </a:r>
            <a:r>
              <a:rPr lang="ru-RU" altLang="en-US" dirty="0"/>
              <a:t>. </a:t>
            </a:r>
            <a:r>
              <a:rPr lang="ru-RU" altLang="en-US" dirty="0" err="1"/>
              <a:t>Присвоєння</a:t>
            </a:r>
            <a:r>
              <a:rPr lang="ru-RU" altLang="en-US" dirty="0"/>
              <a:t> </a:t>
            </a:r>
            <a:r>
              <a:rPr lang="ru-RU" altLang="en-US" dirty="0" err="1"/>
              <a:t>значення</a:t>
            </a:r>
            <a:r>
              <a:rPr lang="ru-RU" altLang="en-US" dirty="0"/>
              <a:t> </a:t>
            </a:r>
            <a:r>
              <a:rPr lang="ru-RU" altLang="en-US" dirty="0" err="1"/>
              <a:t>null</a:t>
            </a:r>
            <a:r>
              <a:rPr lang="ru-RU" altLang="en-US" dirty="0"/>
              <a:t> </a:t>
            </a:r>
            <a:r>
              <a:rPr lang="ru-RU" altLang="en-US" dirty="0" err="1"/>
              <a:t>означає</a:t>
            </a:r>
            <a:r>
              <a:rPr lang="ru-RU" altLang="en-US" dirty="0"/>
              <a:t>, </a:t>
            </a:r>
            <a:r>
              <a:rPr lang="ru-RU" altLang="en-US" dirty="0" err="1"/>
              <a:t>що</a:t>
            </a:r>
            <a:r>
              <a:rPr lang="ru-RU" altLang="en-US" dirty="0"/>
              <a:t> </a:t>
            </a:r>
            <a:r>
              <a:rPr lang="ru-RU" altLang="en-US" dirty="0" err="1"/>
              <a:t>змінна</a:t>
            </a:r>
            <a:r>
              <a:rPr lang="ru-RU" altLang="en-US" dirty="0"/>
              <a:t> </a:t>
            </a:r>
            <a:r>
              <a:rPr lang="ru-RU" altLang="en-US" dirty="0" err="1"/>
              <a:t>має</a:t>
            </a:r>
            <a:r>
              <a:rPr lang="ru-RU" altLang="en-US" dirty="0"/>
              <a:t> </a:t>
            </a:r>
            <a:r>
              <a:rPr lang="ru-RU" altLang="en-US" dirty="0" err="1"/>
              <a:t>деяке</a:t>
            </a:r>
            <a:r>
              <a:rPr lang="ru-RU" altLang="en-US" dirty="0"/>
              <a:t> </a:t>
            </a:r>
            <a:r>
              <a:rPr lang="ru-RU" altLang="en-US" dirty="0" err="1"/>
              <a:t>невизначене</a:t>
            </a:r>
            <a:r>
              <a:rPr lang="ru-RU" altLang="en-US" dirty="0"/>
              <a:t> </a:t>
            </a:r>
            <a:r>
              <a:rPr lang="ru-RU" altLang="en-US" dirty="0" err="1"/>
              <a:t>значення</a:t>
            </a:r>
            <a:r>
              <a:rPr lang="ru-RU" altLang="en-US" dirty="0"/>
              <a:t> (не число, не рядок, не </a:t>
            </a:r>
            <a:r>
              <a:rPr lang="ru-RU" altLang="en-US" dirty="0" err="1"/>
              <a:t>логічне</a:t>
            </a:r>
            <a:r>
              <a:rPr lang="ru-RU" altLang="en-US" dirty="0"/>
              <a:t> </a:t>
            </a:r>
            <a:r>
              <a:rPr lang="ru-RU" altLang="en-US" dirty="0" err="1"/>
              <a:t>значення</a:t>
            </a:r>
            <a:r>
              <a:rPr lang="ru-RU" altLang="en-US" dirty="0"/>
              <a:t>), але все-таки </a:t>
            </a:r>
            <a:r>
              <a:rPr lang="ru-RU" altLang="en-US" dirty="0" err="1"/>
              <a:t>має</a:t>
            </a:r>
            <a:r>
              <a:rPr lang="ru-RU" altLang="en-US" dirty="0"/>
              <a:t> </a:t>
            </a:r>
            <a:r>
              <a:rPr lang="ru-RU" altLang="en-US" dirty="0" err="1"/>
              <a:t>значення</a:t>
            </a:r>
            <a:endParaRPr lang="ru-RU" altLang="en-US" dirty="0"/>
          </a:p>
          <a:p>
            <a:pPr eaLnBrk="1" hangingPunct="1">
              <a:spcBef>
                <a:spcPct val="0"/>
              </a:spcBef>
            </a:pPr>
            <a:r>
              <a:rPr lang="ru-RU" sz="1200" b="1" dirty="0" err="1">
                <a:cs typeface="Arial" panose="020B0604020202020204" pitchFamily="34" charset="0"/>
              </a:rPr>
              <a:t>undefined</a:t>
            </a:r>
            <a:r>
              <a:rPr lang="ru-RU" altLang="en-US" dirty="0"/>
              <a:t> - </a:t>
            </a:r>
            <a:r>
              <a:rPr lang="ru-RU" altLang="en-US" dirty="0" err="1"/>
              <a:t>спеціальне</a:t>
            </a:r>
            <a:r>
              <a:rPr lang="ru-RU" altLang="en-US" dirty="0"/>
              <a:t> </a:t>
            </a:r>
            <a:r>
              <a:rPr lang="ru-RU" altLang="en-US" dirty="0" err="1"/>
              <a:t>значення</a:t>
            </a:r>
            <a:r>
              <a:rPr lang="ru-RU" altLang="en-US" dirty="0"/>
              <a:t>, яке, як і </a:t>
            </a:r>
            <a:r>
              <a:rPr lang="ru-RU" altLang="en-US" dirty="0" err="1"/>
              <a:t>null</a:t>
            </a:r>
            <a:r>
              <a:rPr lang="ru-RU" altLang="en-US" dirty="0"/>
              <a:t>, </a:t>
            </a:r>
            <a:r>
              <a:rPr lang="ru-RU" altLang="en-US" dirty="0" err="1"/>
              <a:t>утворює</a:t>
            </a:r>
            <a:r>
              <a:rPr lang="ru-RU" altLang="en-US" dirty="0"/>
              <a:t> </a:t>
            </a:r>
            <a:r>
              <a:rPr lang="ru-RU" altLang="en-US" dirty="0" err="1"/>
              <a:t>свій</a:t>
            </a:r>
            <a:r>
              <a:rPr lang="ru-RU" altLang="en-US" dirty="0"/>
              <a:t> </a:t>
            </a:r>
            <a:r>
              <a:rPr lang="ru-RU" altLang="en-US" dirty="0" err="1"/>
              <a:t>власний</a:t>
            </a:r>
            <a:r>
              <a:rPr lang="ru-RU" altLang="en-US" dirty="0"/>
              <a:t> тип. </a:t>
            </a:r>
            <a:r>
              <a:rPr lang="ru-RU" altLang="en-US" dirty="0" err="1"/>
              <a:t>Воно</a:t>
            </a:r>
            <a:r>
              <a:rPr lang="ru-RU" altLang="en-US" dirty="0"/>
              <a:t> </a:t>
            </a:r>
            <a:r>
              <a:rPr lang="ru-RU" altLang="en-US" dirty="0" err="1"/>
              <a:t>має</a:t>
            </a:r>
            <a:r>
              <a:rPr lang="ru-RU" altLang="en-US" dirty="0"/>
              <a:t> </a:t>
            </a:r>
            <a:r>
              <a:rPr lang="ru-RU" altLang="en-US" dirty="0" err="1"/>
              <a:t>сенс</a:t>
            </a:r>
            <a:r>
              <a:rPr lang="ru-RU" altLang="en-US" dirty="0"/>
              <a:t> </a:t>
            </a:r>
            <a:r>
              <a:rPr lang="ru-RU" altLang="en-US" dirty="0" err="1"/>
              <a:t>значення</a:t>
            </a:r>
            <a:r>
              <a:rPr lang="ru-RU" altLang="en-US" dirty="0"/>
              <a:t> не </a:t>
            </a:r>
            <a:r>
              <a:rPr lang="ru-RU" altLang="en-US" dirty="0" err="1"/>
              <a:t>присвоїли</a:t>
            </a:r>
            <a:endParaRPr lang="ru-RU" altLang="en-US" dirty="0"/>
          </a:p>
          <a:p>
            <a:pPr eaLnBrk="1" hangingPunct="1">
              <a:spcBef>
                <a:spcPct val="0"/>
              </a:spcBef>
            </a:pPr>
            <a:r>
              <a:rPr lang="ru-RU" altLang="en-US" b="0" dirty="0"/>
              <a:t>В </a:t>
            </a:r>
            <a:r>
              <a:rPr lang="ru-RU" altLang="en-US" b="1" dirty="0"/>
              <a:t>явному </a:t>
            </a:r>
            <a:r>
              <a:rPr lang="ru-RU" altLang="en-US" b="1" dirty="0" err="1"/>
              <a:t>вигляді</a:t>
            </a:r>
            <a:r>
              <a:rPr lang="ru-RU" altLang="en-US" b="1" dirty="0"/>
              <a:t> </a:t>
            </a:r>
            <a:r>
              <a:rPr lang="ru-RU" altLang="en-US" b="0" dirty="0" err="1"/>
              <a:t>undefined</a:t>
            </a:r>
            <a:r>
              <a:rPr lang="ru-RU" altLang="en-US" b="0" dirty="0"/>
              <a:t> </a:t>
            </a:r>
            <a:r>
              <a:rPr lang="ru-RU" altLang="en-US" b="0" dirty="0" err="1"/>
              <a:t>зазвичай</a:t>
            </a:r>
            <a:r>
              <a:rPr lang="ru-RU" altLang="en-US" b="0" dirty="0"/>
              <a:t> не </a:t>
            </a:r>
            <a:r>
              <a:rPr lang="ru-RU" altLang="en-US" b="0" dirty="0" err="1"/>
              <a:t>присвоюють</a:t>
            </a:r>
            <a:r>
              <a:rPr lang="ru-RU" altLang="en-US" b="0" dirty="0"/>
              <a:t>, так як </a:t>
            </a:r>
            <a:r>
              <a:rPr lang="ru-RU" altLang="en-US" b="0" dirty="0" err="1"/>
              <a:t>це</a:t>
            </a:r>
            <a:r>
              <a:rPr lang="ru-RU" altLang="en-US" b="0" dirty="0"/>
              <a:t> </a:t>
            </a:r>
            <a:r>
              <a:rPr lang="ru-RU" altLang="en-US" b="0" dirty="0" err="1"/>
              <a:t>суперечить</a:t>
            </a:r>
            <a:r>
              <a:rPr lang="ru-RU" altLang="en-US" b="0" dirty="0"/>
              <a:t> </a:t>
            </a:r>
            <a:r>
              <a:rPr lang="ru-RU" altLang="en-US" b="0" dirty="0" err="1"/>
              <a:t>його</a:t>
            </a:r>
            <a:r>
              <a:rPr lang="ru-RU" altLang="en-US" b="0" dirty="0"/>
              <a:t> </a:t>
            </a:r>
            <a:r>
              <a:rPr lang="ru-RU" altLang="en-US" b="0" dirty="0" err="1"/>
              <a:t>змісту</a:t>
            </a:r>
            <a:r>
              <a:rPr lang="ru-RU" altLang="en-US" b="0" dirty="0"/>
              <a:t>. Для </a:t>
            </a:r>
            <a:r>
              <a:rPr lang="ru-RU" altLang="en-US" b="0" dirty="0" err="1"/>
              <a:t>запису</a:t>
            </a:r>
            <a:r>
              <a:rPr lang="ru-RU" altLang="en-US" b="0" dirty="0"/>
              <a:t> в </a:t>
            </a:r>
            <a:r>
              <a:rPr lang="ru-RU" altLang="en-US" b="0" dirty="0" err="1"/>
              <a:t>змінну</a:t>
            </a:r>
            <a:r>
              <a:rPr lang="ru-RU" altLang="en-US" b="0" dirty="0"/>
              <a:t> </a:t>
            </a:r>
            <a:r>
              <a:rPr lang="ru-RU" altLang="en-US" b="0" dirty="0" err="1"/>
              <a:t>порожнього</a:t>
            </a:r>
            <a:r>
              <a:rPr lang="ru-RU" altLang="en-US" b="0" dirty="0"/>
              <a:t> </a:t>
            </a:r>
            <a:r>
              <a:rPr lang="ru-RU" altLang="en-US" b="0" dirty="0" err="1"/>
              <a:t>значення</a:t>
            </a:r>
            <a:r>
              <a:rPr lang="ru-RU" altLang="en-US" b="0" dirty="0"/>
              <a:t> </a:t>
            </a:r>
            <a:r>
              <a:rPr lang="ru-RU" altLang="en-US" b="0" dirty="0" err="1"/>
              <a:t>використовується</a:t>
            </a:r>
            <a:r>
              <a:rPr lang="ru-RU" altLang="en-US" b="0" dirty="0"/>
              <a:t> </a:t>
            </a:r>
            <a:r>
              <a:rPr lang="ru-RU" altLang="en-US" b="0" dirty="0" err="1"/>
              <a:t>null</a:t>
            </a:r>
            <a:r>
              <a:rPr lang="ru-RU" altLang="en-US" b="0" dirty="0"/>
              <a:t>.</a:t>
            </a: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uk-UA" altLang="en-US" dirty="0"/>
              <a:t>Показати</a:t>
            </a:r>
            <a:r>
              <a:rPr lang="uk-UA" altLang="en-US" baseline="0" dirty="0"/>
              <a:t> в консолі.</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ru-RU" sz="1200" b="0" i="0" kern="1200" dirty="0" err="1">
                <a:solidFill>
                  <a:schemeClr val="tx1"/>
                </a:solidFill>
                <a:effectLst/>
                <a:latin typeface="+mn-lt"/>
                <a:ea typeface="+mn-ea"/>
                <a:cs typeface="+mn-cs"/>
              </a:rPr>
              <a:t>Це</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важливий</a:t>
            </a:r>
            <a:r>
              <a:rPr lang="ru-RU" sz="1200" b="0" i="0" kern="1200" dirty="0">
                <a:solidFill>
                  <a:schemeClr val="tx1"/>
                </a:solidFill>
                <a:effectLst/>
                <a:latin typeface="+mn-lt"/>
                <a:ea typeface="+mn-ea"/>
                <a:cs typeface="+mn-cs"/>
              </a:rPr>
              <a:t> момент, </a:t>
            </a:r>
            <a:r>
              <a:rPr lang="ru-RU" sz="1200" b="0" i="0" kern="1200" dirty="0" err="1">
                <a:solidFill>
                  <a:schemeClr val="tx1"/>
                </a:solidFill>
                <a:effectLst/>
                <a:latin typeface="+mn-lt"/>
                <a:ea typeface="+mn-ea"/>
                <a:cs typeface="+mn-cs"/>
              </a:rPr>
              <a:t>який</a:t>
            </a:r>
            <a:r>
              <a:rPr lang="ru-RU" sz="1200" b="0" i="0" kern="1200" dirty="0">
                <a:solidFill>
                  <a:schemeClr val="tx1"/>
                </a:solidFill>
                <a:effectLst/>
                <a:latin typeface="+mn-lt"/>
                <a:ea typeface="+mn-ea"/>
                <a:cs typeface="+mn-cs"/>
              </a:rPr>
              <a:t> треба </a:t>
            </a:r>
            <a:r>
              <a:rPr lang="ru-RU" sz="1200" b="0" i="0" kern="1200" dirty="0" err="1">
                <a:solidFill>
                  <a:schemeClr val="tx1"/>
                </a:solidFill>
                <a:effectLst/>
                <a:latin typeface="+mn-lt"/>
                <a:ea typeface="+mn-ea"/>
                <a:cs typeface="+mn-cs"/>
              </a:rPr>
              <a:t>враховувати</a:t>
            </a:r>
            <a:r>
              <a:rPr lang="ru-RU" sz="1200" b="0" i="0" kern="1200" dirty="0">
                <a:solidFill>
                  <a:schemeClr val="tx1"/>
                </a:solidFill>
                <a:effectLst/>
                <a:latin typeface="+mn-lt"/>
                <a:ea typeface="+mn-ea"/>
                <a:cs typeface="+mn-cs"/>
              </a:rPr>
              <a:t> і </a:t>
            </a:r>
            <a:r>
              <a:rPr lang="ru-RU" sz="1200" b="0" i="0" kern="1200" dirty="0" err="1">
                <a:solidFill>
                  <a:schemeClr val="tx1"/>
                </a:solidFill>
                <a:effectLst/>
                <a:latin typeface="+mn-lt"/>
                <a:ea typeface="+mn-ea"/>
                <a:cs typeface="+mn-cs"/>
              </a:rPr>
              <a:t>від</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якого</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залежить</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поведінка</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змінної</a:t>
            </a:r>
            <a:r>
              <a:rPr lang="ru-RU" sz="1200" b="0" i="0" kern="1200" dirty="0">
                <a:solidFill>
                  <a:schemeClr val="tx1"/>
                </a:solidFill>
                <a:effectLst/>
                <a:latin typeface="+mn-lt"/>
                <a:ea typeface="+mn-ea"/>
                <a:cs typeface="+mn-cs"/>
              </a:rPr>
              <a:t> в </a:t>
            </a:r>
            <a:r>
              <a:rPr lang="ru-RU" sz="1200" b="0" i="0" kern="1200" dirty="0" err="1">
                <a:solidFill>
                  <a:schemeClr val="tx1"/>
                </a:solidFill>
                <a:effectLst/>
                <a:latin typeface="+mn-lt"/>
                <a:ea typeface="+mn-ea"/>
                <a:cs typeface="+mn-cs"/>
              </a:rPr>
              <a:t>програмі</a:t>
            </a:r>
            <a:endParaRPr lang="en-US" sz="1200" b="0" i="0" kern="1200" dirty="0">
              <a:solidFill>
                <a:schemeClr val="tx1"/>
              </a:solidFill>
              <a:effectLst/>
              <a:latin typeface="+mn-lt"/>
              <a:ea typeface="+mn-ea"/>
              <a:cs typeface="+mn-cs"/>
            </a:endParaRPr>
          </a:p>
          <a:p>
            <a:pPr eaLnBrk="1" hangingPunct="1">
              <a:spcBef>
                <a:spcPct val="0"/>
              </a:spcBef>
            </a:pPr>
            <a:r>
              <a:rPr lang="en-US" altLang="en-US" sz="1200" b="0" i="0" kern="1200" dirty="0">
                <a:solidFill>
                  <a:schemeClr val="tx1"/>
                </a:solidFill>
                <a:effectLst/>
                <a:latin typeface="+mn-lt"/>
                <a:ea typeface="+mn-ea"/>
                <a:cs typeface="+mn-cs"/>
              </a:rPr>
              <a:t>Java </a:t>
            </a:r>
            <a:r>
              <a:rPr lang="en-US" b="0" dirty="0">
                <a:latin typeface="Proxima Nova Black" charset="0"/>
              </a:rPr>
              <a:t>typing </a:t>
            </a:r>
            <a:r>
              <a:rPr lang="en-US" altLang="en-US" sz="1200" b="0" i="0" kern="1200" dirty="0">
                <a:solidFill>
                  <a:schemeClr val="tx1"/>
                </a:solidFill>
                <a:effectLst/>
                <a:latin typeface="+mn-lt"/>
                <a:ea typeface="+mn-ea"/>
                <a:cs typeface="+mn-cs"/>
              </a:rPr>
              <a:t>example</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b="0" dirty="0" err="1">
                <a:solidFill>
                  <a:srgbClr val="7030A0"/>
                </a:solidFill>
                <a:cs typeface="Arial" panose="020B0604020202020204" pitchFamily="34" charset="0"/>
              </a:rPr>
              <a:t>ECMAScript</a:t>
            </a:r>
            <a:r>
              <a:rPr lang="en-US" sz="1200" b="0" dirty="0">
                <a:solidFill>
                  <a:srgbClr val="7030A0"/>
                </a:solidFill>
                <a:cs typeface="Arial" panose="020B0604020202020204" pitchFamily="34" charset="0"/>
              </a:rPr>
              <a:t> 5/6 – </a:t>
            </a:r>
            <a:r>
              <a:rPr lang="uk-UA" sz="1200" b="0" dirty="0">
                <a:solidFill>
                  <a:srgbClr val="7030A0"/>
                </a:solidFill>
                <a:cs typeface="Arial" panose="020B0604020202020204" pitchFamily="34" charset="0"/>
              </a:rPr>
              <a:t>редакції</a:t>
            </a:r>
            <a:r>
              <a:rPr lang="uk-UA" sz="1200" b="0" baseline="0" dirty="0">
                <a:solidFill>
                  <a:srgbClr val="7030A0"/>
                </a:solidFill>
                <a:cs typeface="Arial" panose="020B0604020202020204" pitchFamily="34" charset="0"/>
              </a:rPr>
              <a:t> стандарту</a:t>
            </a:r>
            <a:endParaRPr lang="uk-UA" altLang="en-US" b="0" dirty="0"/>
          </a:p>
        </p:txBody>
      </p:sp>
    </p:spTree>
    <p:extLst>
      <p:ext uri="{BB962C8B-B14F-4D97-AF65-F5344CB8AC3E}">
        <p14:creationId xmlns:p14="http://schemas.microsoft.com/office/powerpoint/2010/main" val="3647990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ru-RU" altLang="en-US" dirty="0"/>
              <a:t>Вона </a:t>
            </a:r>
            <a:r>
              <a:rPr lang="ru-RU" altLang="en-US" dirty="0" err="1"/>
              <a:t>виводить</a:t>
            </a:r>
            <a:r>
              <a:rPr lang="ru-RU" altLang="en-US" dirty="0"/>
              <a:t> </a:t>
            </a:r>
            <a:r>
              <a:rPr lang="ru-RU" altLang="en-US" dirty="0" err="1"/>
              <a:t>модальне</a:t>
            </a:r>
            <a:r>
              <a:rPr lang="ru-RU" altLang="en-US" dirty="0"/>
              <a:t> </a:t>
            </a:r>
            <a:r>
              <a:rPr lang="ru-RU" altLang="en-US" dirty="0" err="1"/>
              <a:t>вікно</a:t>
            </a:r>
            <a:r>
              <a:rPr lang="ru-RU" altLang="en-US" dirty="0"/>
              <a:t> з заголовком </a:t>
            </a:r>
            <a:r>
              <a:rPr lang="ru-RU" altLang="en-US" dirty="0" err="1"/>
              <a:t>title</a:t>
            </a:r>
            <a:r>
              <a:rPr lang="ru-RU" altLang="en-US" dirty="0"/>
              <a:t>, полем для </a:t>
            </a:r>
            <a:r>
              <a:rPr lang="ru-RU" altLang="en-US" dirty="0" err="1"/>
              <a:t>введення</a:t>
            </a:r>
            <a:r>
              <a:rPr lang="ru-RU" altLang="en-US" dirty="0"/>
              <a:t> тексту, </a:t>
            </a:r>
            <a:r>
              <a:rPr lang="ru-RU" altLang="en-US" dirty="0" err="1"/>
              <a:t>заповненим</a:t>
            </a:r>
            <a:r>
              <a:rPr lang="ru-RU" altLang="en-US" dirty="0"/>
              <a:t> рядком за </a:t>
            </a:r>
            <a:r>
              <a:rPr lang="ru-RU" altLang="en-US" dirty="0" err="1"/>
              <a:t>замовчуванням</a:t>
            </a:r>
            <a:r>
              <a:rPr lang="ru-RU" altLang="en-US" dirty="0"/>
              <a:t> </a:t>
            </a:r>
            <a:r>
              <a:rPr lang="ru-RU" altLang="en-US" dirty="0" err="1"/>
              <a:t>default</a:t>
            </a:r>
            <a:r>
              <a:rPr lang="ru-RU" altLang="en-US" dirty="0"/>
              <a:t> і кнопками OK / CANCEL.</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ru-RU" sz="1200" b="0" i="0" kern="1200" dirty="0" err="1">
                <a:solidFill>
                  <a:schemeClr val="tx1"/>
                </a:solidFill>
                <a:effectLst/>
                <a:latin typeface="+mn-lt"/>
                <a:ea typeface="+mn-ea"/>
                <a:cs typeface="+mn-cs"/>
              </a:rPr>
              <a:t>Конкретне</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місце</a:t>
            </a:r>
            <a:r>
              <a:rPr lang="ru-RU" sz="1200" b="0" i="0" kern="1200" dirty="0">
                <a:solidFill>
                  <a:schemeClr val="tx1"/>
                </a:solidFill>
                <a:effectLst/>
                <a:latin typeface="+mn-lt"/>
                <a:ea typeface="+mn-ea"/>
                <a:cs typeface="+mn-cs"/>
              </a:rPr>
              <a:t>, де </a:t>
            </a:r>
            <a:r>
              <a:rPr lang="ru-RU" sz="1200" b="0" i="0" kern="1200" dirty="0" err="1">
                <a:solidFill>
                  <a:schemeClr val="tx1"/>
                </a:solidFill>
                <a:effectLst/>
                <a:latin typeface="+mn-lt"/>
                <a:ea typeface="+mn-ea"/>
                <a:cs typeface="+mn-cs"/>
              </a:rPr>
              <a:t>виводиться</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модальне</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вікно</a:t>
            </a:r>
            <a:r>
              <a:rPr lang="ru-RU" sz="1200" b="0" i="0" kern="1200" dirty="0">
                <a:solidFill>
                  <a:schemeClr val="tx1"/>
                </a:solidFill>
                <a:effectLst/>
                <a:latin typeface="+mn-lt"/>
                <a:ea typeface="+mn-ea"/>
                <a:cs typeface="+mn-cs"/>
              </a:rPr>
              <a:t> з </a:t>
            </a:r>
            <a:r>
              <a:rPr lang="ru-RU" sz="1200" b="0" i="0" kern="1200" dirty="0" err="1">
                <a:solidFill>
                  <a:schemeClr val="tx1"/>
                </a:solidFill>
                <a:effectLst/>
                <a:latin typeface="+mn-lt"/>
                <a:ea typeface="+mn-ea"/>
                <a:cs typeface="+mn-cs"/>
              </a:rPr>
              <a:t>питанням</a:t>
            </a:r>
            <a:r>
              <a:rPr lang="ru-RU" sz="1200" b="0" i="0" kern="1200" dirty="0">
                <a:solidFill>
                  <a:schemeClr val="tx1"/>
                </a:solidFill>
                <a:effectLst/>
                <a:latin typeface="+mn-lt"/>
                <a:ea typeface="+mn-ea"/>
                <a:cs typeface="+mn-cs"/>
              </a:rPr>
              <a:t> - </a:t>
            </a:r>
            <a:r>
              <a:rPr lang="ru-RU" sz="1200" b="0" i="0" kern="1200" dirty="0" err="1">
                <a:solidFill>
                  <a:schemeClr val="tx1"/>
                </a:solidFill>
                <a:effectLst/>
                <a:latin typeface="+mn-lt"/>
                <a:ea typeface="+mn-ea"/>
                <a:cs typeface="+mn-cs"/>
              </a:rPr>
              <a:t>зазвичай</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це</a:t>
            </a:r>
            <a:r>
              <a:rPr lang="ru-RU" sz="1200" b="0" i="0" kern="1200" dirty="0">
                <a:solidFill>
                  <a:schemeClr val="tx1"/>
                </a:solidFill>
                <a:effectLst/>
                <a:latin typeface="+mn-lt"/>
                <a:ea typeface="+mn-ea"/>
                <a:cs typeface="+mn-cs"/>
              </a:rPr>
              <a:t> центр браузера, і </a:t>
            </a:r>
            <a:r>
              <a:rPr lang="ru-RU" sz="1200" b="0" i="0" kern="1200" dirty="0" err="1">
                <a:solidFill>
                  <a:schemeClr val="tx1"/>
                </a:solidFill>
                <a:effectLst/>
                <a:latin typeface="+mn-lt"/>
                <a:ea typeface="+mn-ea"/>
                <a:cs typeface="+mn-cs"/>
              </a:rPr>
              <a:t>зовнішній</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вигляд</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вікна</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вибирає</a:t>
            </a:r>
            <a:r>
              <a:rPr lang="ru-RU" sz="1200" b="0" i="0" kern="1200" dirty="0">
                <a:solidFill>
                  <a:schemeClr val="tx1"/>
                </a:solidFill>
                <a:effectLst/>
                <a:latin typeface="+mn-lt"/>
                <a:ea typeface="+mn-ea"/>
                <a:cs typeface="+mn-cs"/>
              </a:rPr>
              <a:t> браузер. </a:t>
            </a:r>
            <a:r>
              <a:rPr lang="ru-RU" sz="1200" b="0" i="0" kern="1200" dirty="0" err="1">
                <a:solidFill>
                  <a:schemeClr val="tx1"/>
                </a:solidFill>
                <a:effectLst/>
                <a:latin typeface="+mn-lt"/>
                <a:ea typeface="+mn-ea"/>
                <a:cs typeface="+mn-cs"/>
              </a:rPr>
              <a:t>Розробник</a:t>
            </a:r>
            <a:r>
              <a:rPr lang="ru-RU" sz="1200" b="0" i="0" kern="1200" dirty="0">
                <a:solidFill>
                  <a:schemeClr val="tx1"/>
                </a:solidFill>
                <a:effectLst/>
                <a:latin typeface="+mn-lt"/>
                <a:ea typeface="+mn-ea"/>
                <a:cs typeface="+mn-cs"/>
              </a:rPr>
              <a:t> не </a:t>
            </a:r>
            <a:r>
              <a:rPr lang="ru-RU" sz="1200" b="0" i="0" kern="1200" dirty="0" err="1">
                <a:solidFill>
                  <a:schemeClr val="tx1"/>
                </a:solidFill>
                <a:effectLst/>
                <a:latin typeface="+mn-lt"/>
                <a:ea typeface="+mn-ea"/>
                <a:cs typeface="+mn-cs"/>
              </a:rPr>
              <a:t>може</a:t>
            </a:r>
            <a:r>
              <a:rPr lang="ru-RU" sz="1200" b="0" i="0" kern="1200" dirty="0">
                <a:solidFill>
                  <a:schemeClr val="tx1"/>
                </a:solidFill>
                <a:effectLst/>
                <a:latin typeface="+mn-lt"/>
                <a:ea typeface="+mn-ea"/>
                <a:cs typeface="+mn-cs"/>
              </a:rPr>
              <a:t> на </a:t>
            </a:r>
            <a:r>
              <a:rPr lang="ru-RU" sz="1200" b="0" i="0" kern="1200" dirty="0" err="1">
                <a:solidFill>
                  <a:schemeClr val="tx1"/>
                </a:solidFill>
                <a:effectLst/>
                <a:latin typeface="+mn-lt"/>
                <a:ea typeface="+mn-ea"/>
                <a:cs typeface="+mn-cs"/>
              </a:rPr>
              <a:t>це</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впливати</a:t>
            </a:r>
            <a:r>
              <a:rPr lang="ru-RU" sz="1200" b="0" i="0" kern="1200" dirty="0">
                <a:solidFill>
                  <a:schemeClr val="tx1"/>
                </a:solidFill>
                <a:effectLst/>
                <a:latin typeface="+mn-lt"/>
                <a:ea typeface="+mn-ea"/>
                <a:cs typeface="+mn-cs"/>
              </a:rPr>
              <a:t>.</a:t>
            </a:r>
          </a:p>
          <a:p>
            <a:r>
              <a:rPr lang="ru-RU" sz="1200" b="0" i="0" kern="1200" dirty="0">
                <a:solidFill>
                  <a:schemeClr val="tx1"/>
                </a:solidFill>
                <a:effectLst/>
                <a:latin typeface="+mn-lt"/>
                <a:ea typeface="+mn-ea"/>
                <a:cs typeface="+mn-cs"/>
              </a:rPr>
              <a:t>З одного боку - </a:t>
            </a:r>
            <a:r>
              <a:rPr lang="ru-RU" sz="1200" b="0" i="0" kern="1200" dirty="0" err="1">
                <a:solidFill>
                  <a:schemeClr val="tx1"/>
                </a:solidFill>
                <a:effectLst/>
                <a:latin typeface="+mn-lt"/>
                <a:ea typeface="+mn-ea"/>
                <a:cs typeface="+mn-cs"/>
              </a:rPr>
              <a:t>це</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недолік</a:t>
            </a:r>
            <a:r>
              <a:rPr lang="ru-RU" sz="1200" b="0" i="0" kern="1200" dirty="0">
                <a:solidFill>
                  <a:schemeClr val="tx1"/>
                </a:solidFill>
                <a:effectLst/>
                <a:latin typeface="+mn-lt"/>
                <a:ea typeface="+mn-ea"/>
                <a:cs typeface="+mn-cs"/>
              </a:rPr>
              <a:t>, так як не </a:t>
            </a:r>
            <a:r>
              <a:rPr lang="ru-RU" sz="1200" b="0" i="0" kern="1200" dirty="0" err="1">
                <a:solidFill>
                  <a:schemeClr val="tx1"/>
                </a:solidFill>
                <a:effectLst/>
                <a:latin typeface="+mn-lt"/>
                <a:ea typeface="+mn-ea"/>
                <a:cs typeface="+mn-cs"/>
              </a:rPr>
              <a:t>можна</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вивести</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вікно</a:t>
            </a:r>
            <a:r>
              <a:rPr lang="ru-RU" sz="1200" b="0" i="0" kern="1200" dirty="0">
                <a:solidFill>
                  <a:schemeClr val="tx1"/>
                </a:solidFill>
                <a:effectLst/>
                <a:latin typeface="+mn-lt"/>
                <a:ea typeface="+mn-ea"/>
                <a:cs typeface="+mn-cs"/>
              </a:rPr>
              <a:t> в </a:t>
            </a:r>
            <a:r>
              <a:rPr lang="ru-RU" sz="1200" b="0" i="0" kern="1200" dirty="0" err="1">
                <a:solidFill>
                  <a:schemeClr val="tx1"/>
                </a:solidFill>
                <a:effectLst/>
                <a:latin typeface="+mn-lt"/>
                <a:ea typeface="+mn-ea"/>
                <a:cs typeface="+mn-cs"/>
              </a:rPr>
              <a:t>своєму</a:t>
            </a:r>
            <a:r>
              <a:rPr lang="ru-RU" sz="1200" b="0" i="0" kern="1200" dirty="0">
                <a:solidFill>
                  <a:schemeClr val="tx1"/>
                </a:solidFill>
                <a:effectLst/>
                <a:latin typeface="+mn-lt"/>
                <a:ea typeface="+mn-ea"/>
                <a:cs typeface="+mn-cs"/>
              </a:rPr>
              <a:t>, особливо красивому, </a:t>
            </a:r>
            <a:r>
              <a:rPr lang="ru-RU" sz="1200" b="0" i="0" kern="1200" dirty="0" err="1">
                <a:solidFill>
                  <a:schemeClr val="tx1"/>
                </a:solidFill>
                <a:effectLst/>
                <a:latin typeface="+mn-lt"/>
                <a:ea typeface="+mn-ea"/>
                <a:cs typeface="+mn-cs"/>
              </a:rPr>
              <a:t>дизайні</a:t>
            </a:r>
            <a:r>
              <a:rPr lang="ru-RU" sz="1200" b="0" i="0" kern="1200" dirty="0">
                <a:solidFill>
                  <a:schemeClr val="tx1"/>
                </a:solidFill>
                <a:effectLst/>
                <a:latin typeface="+mn-lt"/>
                <a:ea typeface="+mn-ea"/>
                <a:cs typeface="+mn-cs"/>
              </a:rPr>
              <a:t>.</a:t>
            </a:r>
          </a:p>
          <a:p>
            <a:r>
              <a:rPr lang="ru-RU" sz="1200" b="0" i="0" kern="1200" dirty="0">
                <a:solidFill>
                  <a:schemeClr val="tx1"/>
                </a:solidFill>
                <a:effectLst/>
                <a:latin typeface="+mn-lt"/>
                <a:ea typeface="+mn-ea"/>
                <a:cs typeface="+mn-cs"/>
              </a:rPr>
              <a:t>З </a:t>
            </a:r>
            <a:r>
              <a:rPr lang="ru-RU" sz="1200" b="0" i="0" kern="1200" dirty="0" err="1">
                <a:solidFill>
                  <a:schemeClr val="tx1"/>
                </a:solidFill>
                <a:effectLst/>
                <a:latin typeface="+mn-lt"/>
                <a:ea typeface="+mn-ea"/>
                <a:cs typeface="+mn-cs"/>
              </a:rPr>
              <a:t>іншого</a:t>
            </a:r>
            <a:r>
              <a:rPr lang="ru-RU" sz="1200" b="0" i="0" kern="1200" dirty="0">
                <a:solidFill>
                  <a:schemeClr val="tx1"/>
                </a:solidFill>
                <a:effectLst/>
                <a:latin typeface="+mn-lt"/>
                <a:ea typeface="+mn-ea"/>
                <a:cs typeface="+mn-cs"/>
              </a:rPr>
              <a:t> боку, </a:t>
            </a:r>
            <a:r>
              <a:rPr lang="ru-RU" sz="1200" b="0" i="0" kern="1200" dirty="0" err="1">
                <a:solidFill>
                  <a:schemeClr val="tx1"/>
                </a:solidFill>
                <a:effectLst/>
                <a:latin typeface="+mn-lt"/>
                <a:ea typeface="+mn-ea"/>
                <a:cs typeface="+mn-cs"/>
              </a:rPr>
              <a:t>перевага</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цих</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функцій</a:t>
            </a:r>
            <a:r>
              <a:rPr lang="ru-RU" sz="1200" b="0" i="0" kern="1200" dirty="0">
                <a:solidFill>
                  <a:schemeClr val="tx1"/>
                </a:solidFill>
                <a:effectLst/>
                <a:latin typeface="+mn-lt"/>
                <a:ea typeface="+mn-ea"/>
                <a:cs typeface="+mn-cs"/>
              </a:rPr>
              <a:t> в </a:t>
            </a:r>
            <a:r>
              <a:rPr lang="ru-RU" sz="1200" b="0" i="0" kern="1200" dirty="0" err="1">
                <a:solidFill>
                  <a:schemeClr val="tx1"/>
                </a:solidFill>
                <a:effectLst/>
                <a:latin typeface="+mn-lt"/>
                <a:ea typeface="+mn-ea"/>
                <a:cs typeface="+mn-cs"/>
              </a:rPr>
              <a:t>порівнянні</a:t>
            </a:r>
            <a:r>
              <a:rPr lang="ru-RU" sz="1200" b="0" i="0" kern="1200" dirty="0">
                <a:solidFill>
                  <a:schemeClr val="tx1"/>
                </a:solidFill>
                <a:effectLst/>
                <a:latin typeface="+mn-lt"/>
                <a:ea typeface="+mn-ea"/>
                <a:cs typeface="+mn-cs"/>
              </a:rPr>
              <a:t> з </a:t>
            </a:r>
            <a:r>
              <a:rPr lang="ru-RU" sz="1200" b="0" i="0" kern="1200" dirty="0" err="1">
                <a:solidFill>
                  <a:schemeClr val="tx1"/>
                </a:solidFill>
                <a:effectLst/>
                <a:latin typeface="+mn-lt"/>
                <a:ea typeface="+mn-ea"/>
                <a:cs typeface="+mn-cs"/>
              </a:rPr>
              <a:t>іншими</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більш</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складними</a:t>
            </a:r>
            <a:r>
              <a:rPr lang="ru-RU" sz="1200" b="0" i="0" kern="1200" dirty="0">
                <a:solidFill>
                  <a:schemeClr val="tx1"/>
                </a:solidFill>
                <a:effectLst/>
                <a:latin typeface="+mn-lt"/>
                <a:ea typeface="+mn-ea"/>
                <a:cs typeface="+mn-cs"/>
              </a:rPr>
              <a:t> методами </a:t>
            </a:r>
            <a:r>
              <a:rPr lang="ru-RU" sz="1200" b="0" i="0" kern="1200" dirty="0" err="1">
                <a:solidFill>
                  <a:schemeClr val="tx1"/>
                </a:solidFill>
                <a:effectLst/>
                <a:latin typeface="+mn-lt"/>
                <a:ea typeface="+mn-ea"/>
                <a:cs typeface="+mn-cs"/>
              </a:rPr>
              <a:t>взаємодії</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які</a:t>
            </a:r>
            <a:r>
              <a:rPr lang="ru-RU" sz="1200" b="0" i="0" kern="1200" dirty="0">
                <a:solidFill>
                  <a:schemeClr val="tx1"/>
                </a:solidFill>
                <a:effectLst/>
                <a:latin typeface="+mn-lt"/>
                <a:ea typeface="+mn-ea"/>
                <a:cs typeface="+mn-cs"/>
              </a:rPr>
              <a:t> ми </a:t>
            </a:r>
            <a:r>
              <a:rPr lang="ru-RU" sz="1200" b="0" i="0" kern="1200" dirty="0" err="1">
                <a:solidFill>
                  <a:schemeClr val="tx1"/>
                </a:solidFill>
                <a:effectLst/>
                <a:latin typeface="+mn-lt"/>
                <a:ea typeface="+mn-ea"/>
                <a:cs typeface="+mn-cs"/>
              </a:rPr>
              <a:t>вивчимо</a:t>
            </a:r>
            <a:r>
              <a:rPr lang="ru-RU" sz="1200" b="0" i="0" kern="1200" dirty="0">
                <a:solidFill>
                  <a:schemeClr val="tx1"/>
                </a:solidFill>
                <a:effectLst/>
                <a:latin typeface="+mn-lt"/>
                <a:ea typeface="+mn-ea"/>
                <a:cs typeface="+mn-cs"/>
              </a:rPr>
              <a:t> в </a:t>
            </a:r>
            <a:r>
              <a:rPr lang="ru-RU" sz="1200" b="0" i="0" kern="1200" dirty="0" err="1">
                <a:solidFill>
                  <a:schemeClr val="tx1"/>
                </a:solidFill>
                <a:effectLst/>
                <a:latin typeface="+mn-lt"/>
                <a:ea typeface="+mn-ea"/>
                <a:cs typeface="+mn-cs"/>
              </a:rPr>
              <a:t>подальшому</a:t>
            </a:r>
            <a:r>
              <a:rPr lang="ru-RU" sz="1200" b="0" i="0" kern="1200" dirty="0">
                <a:solidFill>
                  <a:schemeClr val="tx1"/>
                </a:solidFill>
                <a:effectLst/>
                <a:latin typeface="+mn-lt"/>
                <a:ea typeface="+mn-ea"/>
                <a:cs typeface="+mn-cs"/>
              </a:rPr>
              <a:t> - як раз в тому, </a:t>
            </a:r>
            <a:r>
              <a:rPr lang="ru-RU" sz="1200" b="0" i="0" kern="1200" dirty="0" err="1">
                <a:solidFill>
                  <a:schemeClr val="tx1"/>
                </a:solidFill>
                <a:effectLst/>
                <a:latin typeface="+mn-lt"/>
                <a:ea typeface="+mn-ea"/>
                <a:cs typeface="+mn-cs"/>
              </a:rPr>
              <a:t>що</a:t>
            </a:r>
            <a:r>
              <a:rPr lang="ru-RU" sz="1200" b="0" i="0" kern="1200" dirty="0">
                <a:solidFill>
                  <a:schemeClr val="tx1"/>
                </a:solidFill>
                <a:effectLst/>
                <a:latin typeface="+mn-lt"/>
                <a:ea typeface="+mn-ea"/>
                <a:cs typeface="+mn-cs"/>
              </a:rPr>
              <a:t> вони </a:t>
            </a:r>
            <a:r>
              <a:rPr lang="ru-RU" sz="1200" b="0" i="0" kern="1200" dirty="0" err="1">
                <a:solidFill>
                  <a:schemeClr val="tx1"/>
                </a:solidFill>
                <a:effectLst/>
                <a:latin typeface="+mn-lt"/>
                <a:ea typeface="+mn-ea"/>
                <a:cs typeface="+mn-cs"/>
              </a:rPr>
              <a:t>дуже</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прості</a:t>
            </a:r>
            <a:r>
              <a:rPr lang="ru-RU" sz="1200" b="0" i="0" kern="1200" dirty="0">
                <a:solidFill>
                  <a:schemeClr val="tx1"/>
                </a:solidFill>
                <a:effectLst/>
                <a:latin typeface="+mn-lt"/>
                <a:ea typeface="+mn-ea"/>
                <a:cs typeface="+mn-cs"/>
              </a:rPr>
              <a:t>.</a:t>
            </a:r>
          </a:p>
          <a:p>
            <a:r>
              <a:rPr lang="ru-RU" sz="1200" b="1" i="0" kern="1200" dirty="0" err="1">
                <a:solidFill>
                  <a:schemeClr val="tx1"/>
                </a:solidFill>
                <a:effectLst/>
                <a:latin typeface="+mn-lt"/>
                <a:ea typeface="+mn-ea"/>
                <a:cs typeface="+mn-cs"/>
              </a:rPr>
              <a:t>Це</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найпростіший</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спосіб</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вивести</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повідомлення</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або</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отримати</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інформацію</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від</a:t>
            </a:r>
            <a:r>
              <a:rPr lang="ru-RU" sz="1200" b="1" i="0" kern="1200" dirty="0">
                <a:solidFill>
                  <a:schemeClr val="tx1"/>
                </a:solidFill>
                <a:effectLst/>
                <a:latin typeface="+mn-lt"/>
                <a:ea typeface="+mn-ea"/>
                <a:cs typeface="+mn-cs"/>
              </a:rPr>
              <a:t> </a:t>
            </a:r>
            <a:r>
              <a:rPr lang="ru-RU" sz="1200" b="1" i="0" kern="1200" dirty="0" err="1">
                <a:solidFill>
                  <a:schemeClr val="tx1"/>
                </a:solidFill>
                <a:effectLst/>
                <a:latin typeface="+mn-lt"/>
                <a:ea typeface="+mn-ea"/>
                <a:cs typeface="+mn-cs"/>
              </a:rPr>
              <a:t>відвідувача</a:t>
            </a:r>
            <a:r>
              <a:rPr lang="ru-RU" sz="1200" b="0" i="0" kern="1200" dirty="0">
                <a:solidFill>
                  <a:schemeClr val="tx1"/>
                </a:solidFill>
                <a:effectLst/>
                <a:latin typeface="+mn-lt"/>
                <a:ea typeface="+mn-ea"/>
                <a:cs typeface="+mn-cs"/>
              </a:rPr>
              <a:t>. Тому </a:t>
            </a:r>
            <a:r>
              <a:rPr lang="ru-RU" sz="1200" b="0" i="0" kern="1200" dirty="0" err="1">
                <a:solidFill>
                  <a:schemeClr val="tx1"/>
                </a:solidFill>
                <a:effectLst/>
                <a:latin typeface="+mn-lt"/>
                <a:ea typeface="+mn-ea"/>
                <a:cs typeface="+mn-cs"/>
              </a:rPr>
              <a:t>їх</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використовують</a:t>
            </a:r>
            <a:r>
              <a:rPr lang="ru-RU" sz="1200" b="0" i="0" kern="1200" dirty="0">
                <a:solidFill>
                  <a:schemeClr val="tx1"/>
                </a:solidFill>
                <a:effectLst/>
                <a:latin typeface="+mn-lt"/>
                <a:ea typeface="+mn-ea"/>
                <a:cs typeface="+mn-cs"/>
              </a:rPr>
              <a:t> в тих </a:t>
            </a:r>
            <a:r>
              <a:rPr lang="ru-RU" sz="1200" b="0" i="0" kern="1200" dirty="0" err="1">
                <a:solidFill>
                  <a:schemeClr val="tx1"/>
                </a:solidFill>
                <a:effectLst/>
                <a:latin typeface="+mn-lt"/>
                <a:ea typeface="+mn-ea"/>
                <a:cs typeface="+mn-cs"/>
              </a:rPr>
              <a:t>випадках</a:t>
            </a:r>
            <a:r>
              <a:rPr lang="ru-RU" sz="1200" b="0" i="0" kern="1200" dirty="0">
                <a:solidFill>
                  <a:schemeClr val="tx1"/>
                </a:solidFill>
                <a:effectLst/>
                <a:latin typeface="+mn-lt"/>
                <a:ea typeface="+mn-ea"/>
                <a:cs typeface="+mn-cs"/>
              </a:rPr>
              <a:t>, коли простота </a:t>
            </a:r>
            <a:r>
              <a:rPr lang="ru-RU" sz="1200" b="0" i="0" kern="1200" dirty="0" err="1">
                <a:solidFill>
                  <a:schemeClr val="tx1"/>
                </a:solidFill>
                <a:effectLst/>
                <a:latin typeface="+mn-lt"/>
                <a:ea typeface="+mn-ea"/>
                <a:cs typeface="+mn-cs"/>
              </a:rPr>
              <a:t>важлива</a:t>
            </a:r>
            <a:r>
              <a:rPr lang="ru-RU" sz="1200" b="0" i="0" kern="1200" dirty="0">
                <a:solidFill>
                  <a:schemeClr val="tx1"/>
                </a:solidFill>
                <a:effectLst/>
                <a:latin typeface="+mn-lt"/>
                <a:ea typeface="+mn-ea"/>
                <a:cs typeface="+mn-cs"/>
              </a:rPr>
              <a:t>, а </a:t>
            </a:r>
            <a:r>
              <a:rPr lang="ru-RU" sz="1200" b="0" i="0" kern="1200" dirty="0" err="1">
                <a:solidFill>
                  <a:schemeClr val="tx1"/>
                </a:solidFill>
                <a:effectLst/>
                <a:latin typeface="+mn-lt"/>
                <a:ea typeface="+mn-ea"/>
                <a:cs typeface="+mn-cs"/>
              </a:rPr>
              <a:t>всякі</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красивості</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особливої</a:t>
            </a:r>
            <a:r>
              <a:rPr lang="ru-RU" sz="1200" b="0" i="0" kern="1200" dirty="0">
                <a:solidFill>
                  <a:schemeClr val="tx1"/>
                </a:solidFill>
                <a:effectLst/>
                <a:latin typeface="+mn-lt"/>
                <a:ea typeface="+mn-ea"/>
                <a:cs typeface="+mn-cs"/>
              </a:rPr>
              <a:t> ​​</a:t>
            </a:r>
            <a:r>
              <a:rPr lang="ru-RU" sz="1200" b="0" i="0" kern="1200" dirty="0" err="1">
                <a:solidFill>
                  <a:schemeClr val="tx1"/>
                </a:solidFill>
                <a:effectLst/>
                <a:latin typeface="+mn-lt"/>
                <a:ea typeface="+mn-ea"/>
                <a:cs typeface="+mn-cs"/>
              </a:rPr>
              <a:t>ролі</a:t>
            </a:r>
            <a:r>
              <a:rPr lang="ru-RU" sz="1200" b="0" i="0" kern="1200" dirty="0">
                <a:solidFill>
                  <a:schemeClr val="tx1"/>
                </a:solidFill>
                <a:effectLst/>
                <a:latin typeface="+mn-lt"/>
                <a:ea typeface="+mn-ea"/>
                <a:cs typeface="+mn-cs"/>
              </a:rPr>
              <a:t> не </a:t>
            </a:r>
            <a:r>
              <a:rPr lang="ru-RU" sz="1200" b="0" i="0" kern="1200" dirty="0" err="1">
                <a:solidFill>
                  <a:schemeClr val="tx1"/>
                </a:solidFill>
                <a:effectLst/>
                <a:latin typeface="+mn-lt"/>
                <a:ea typeface="+mn-ea"/>
                <a:cs typeface="+mn-cs"/>
              </a:rPr>
              <a:t>грають</a:t>
            </a:r>
            <a:r>
              <a:rPr lang="ru-RU" sz="1200" b="0" i="0" kern="1200" dirty="0">
                <a:solidFill>
                  <a:schemeClr val="tx1"/>
                </a:solidFill>
                <a:effectLst/>
                <a:latin typeface="+mn-lt"/>
                <a:ea typeface="+mn-ea"/>
                <a:cs typeface="+mn-cs"/>
              </a:rPr>
              <a:t>.</a:t>
            </a:r>
            <a:endParaRPr lang="uk-UA" altLang="en-US" dirty="0"/>
          </a:p>
        </p:txBody>
      </p:sp>
    </p:spTree>
    <p:extLst>
      <p:ext uri="{BB962C8B-B14F-4D97-AF65-F5344CB8AC3E}">
        <p14:creationId xmlns:p14="http://schemas.microsoft.com/office/powerpoint/2010/main" val="2945874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uk-UA" sz="1200" kern="1200" dirty="0">
                <a:solidFill>
                  <a:schemeClr val="tx1"/>
                </a:solidFill>
                <a:effectLst/>
                <a:latin typeface="+mn-lt"/>
                <a:ea typeface="+mn-ea"/>
                <a:cs typeface="+mn-cs"/>
              </a:rPr>
              <a:t>Область застосування </a:t>
            </a:r>
            <a:r>
              <a:rPr lang="en-US"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дуже широка: на ньому можна писати все, від </a:t>
            </a:r>
            <a:r>
              <a:rPr lang="uk-UA" sz="1200" kern="1200" dirty="0" err="1">
                <a:solidFill>
                  <a:schemeClr val="tx1"/>
                </a:solidFill>
                <a:effectLst/>
                <a:latin typeface="+mn-lt"/>
                <a:ea typeface="+mn-ea"/>
                <a:cs typeface="+mn-cs"/>
              </a:rPr>
              <a:t>попапів</a:t>
            </a:r>
            <a:r>
              <a:rPr lang="uk-UA" sz="1200" kern="1200" dirty="0">
                <a:solidFill>
                  <a:schemeClr val="tx1"/>
                </a:solidFill>
                <a:effectLst/>
                <a:latin typeface="+mn-lt"/>
                <a:ea typeface="+mn-ea"/>
                <a:cs typeface="+mn-cs"/>
              </a:rPr>
              <a:t> до відеоігор.</a:t>
            </a:r>
            <a:endParaRPr lang="uk-UA" dirty="0"/>
          </a:p>
          <a:p>
            <a:pPr eaLnBrk="1" hangingPunct="1">
              <a:spcBef>
                <a:spcPct val="0"/>
              </a:spcBef>
            </a:pPr>
            <a:r>
              <a:rPr lang="en-US" altLang="en-US" dirty="0"/>
              <a:t>7) </a:t>
            </a:r>
            <a:r>
              <a:rPr lang="en-US" dirty="0"/>
              <a:t> </a:t>
            </a:r>
            <a:r>
              <a:rPr lang="ru-RU" dirty="0" err="1"/>
              <a:t>Прикладне</a:t>
            </a:r>
            <a:r>
              <a:rPr lang="ru-RU" dirty="0"/>
              <a:t> </a:t>
            </a:r>
            <a:r>
              <a:rPr lang="ru-RU" dirty="0" err="1"/>
              <a:t>програмне</a:t>
            </a:r>
            <a:r>
              <a:rPr lang="ru-RU" dirty="0"/>
              <a:t> </a:t>
            </a:r>
            <a:r>
              <a:rPr lang="ru-RU" dirty="0" err="1"/>
              <a:t>забезпечення</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171450" lvl="0" indent="-171450">
              <a:buFontTx/>
              <a:buChar char="-"/>
            </a:pPr>
            <a:r>
              <a:rPr lang="uk-UA" sz="1200" kern="1200" dirty="0">
                <a:solidFill>
                  <a:schemeClr val="tx1"/>
                </a:solidFill>
                <a:effectLst/>
                <a:latin typeface="+mn-lt"/>
                <a:ea typeface="+mn-ea"/>
                <a:cs typeface="+mn-cs"/>
              </a:rPr>
              <a:t>Змінювати сторінку, писати на ній текст</a:t>
            </a:r>
          </a:p>
          <a:p>
            <a:pPr marL="171450" lvl="0" indent="-171450">
              <a:buFontTx/>
              <a:buChar char="-"/>
            </a:pPr>
            <a:r>
              <a:rPr lang="uk-UA" sz="1200" kern="1200" dirty="0">
                <a:solidFill>
                  <a:schemeClr val="tx1"/>
                </a:solidFill>
                <a:effectLst/>
                <a:latin typeface="+mn-lt"/>
                <a:ea typeface="+mn-ea"/>
                <a:cs typeface="+mn-cs"/>
              </a:rPr>
              <a:t>додавати та видаляти теги</a:t>
            </a:r>
          </a:p>
          <a:p>
            <a:pPr marL="171450" lvl="0" indent="-171450">
              <a:buFontTx/>
              <a:buChar char="-"/>
            </a:pPr>
            <a:r>
              <a:rPr lang="uk-UA" sz="1200" kern="1200" dirty="0">
                <a:solidFill>
                  <a:schemeClr val="tx1"/>
                </a:solidFill>
                <a:effectLst/>
                <a:latin typeface="+mn-lt"/>
                <a:ea typeface="+mn-ea"/>
                <a:cs typeface="+mn-cs"/>
              </a:rPr>
              <a:t>змінювати стилі елементів</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 Додавати ефекти, анімації</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 Перевіряти введені користувачем дані та </a:t>
            </a:r>
            <a:r>
              <a:rPr lang="uk-UA" sz="1200" kern="1200" dirty="0" err="1">
                <a:solidFill>
                  <a:schemeClr val="tx1"/>
                </a:solidFill>
                <a:effectLst/>
                <a:latin typeface="+mn-lt"/>
                <a:ea typeface="+mn-ea"/>
                <a:cs typeface="+mn-cs"/>
              </a:rPr>
              <a:t>валідувати</a:t>
            </a:r>
            <a:r>
              <a:rPr lang="uk-UA" sz="1200" kern="1200" dirty="0">
                <a:solidFill>
                  <a:schemeClr val="tx1"/>
                </a:solidFill>
                <a:effectLst/>
                <a:latin typeface="+mn-lt"/>
                <a:ea typeface="+mn-ea"/>
                <a:cs typeface="+mn-cs"/>
              </a:rPr>
              <a:t> їх, що в свою чергу знімає навантаження з сервера.</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 Реагувати на події: </a:t>
            </a:r>
            <a:r>
              <a:rPr lang="uk-UA" sz="1200" kern="1200" dirty="0" err="1">
                <a:solidFill>
                  <a:schemeClr val="tx1"/>
                </a:solidFill>
                <a:effectLst/>
                <a:latin typeface="+mn-lt"/>
                <a:ea typeface="+mn-ea"/>
                <a:cs typeface="+mn-cs"/>
              </a:rPr>
              <a:t>скріпт</a:t>
            </a:r>
            <a:r>
              <a:rPr lang="uk-UA" sz="1200" kern="1200" dirty="0">
                <a:solidFill>
                  <a:schemeClr val="tx1"/>
                </a:solidFill>
                <a:effectLst/>
                <a:latin typeface="+mn-lt"/>
                <a:ea typeface="+mn-ea"/>
                <a:cs typeface="+mn-cs"/>
              </a:rPr>
              <a:t> може довго чекати, доки не виконається певна подія (наприклад клік мишки) і відреагувати на неї виконанням функції.</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 Виконувати запити до сервера, завантажувати дані з сервера без перезавантаження сторінки (</a:t>
            </a:r>
            <a:r>
              <a:rPr lang="en-US" sz="1200" kern="1200" dirty="0">
                <a:solidFill>
                  <a:schemeClr val="tx1"/>
                </a:solidFill>
                <a:effectLst/>
                <a:latin typeface="+mn-lt"/>
                <a:ea typeface="+mn-ea"/>
                <a:cs typeface="+mn-cs"/>
              </a:rPr>
              <a:t>AJAX</a:t>
            </a:r>
            <a:r>
              <a:rPr lang="uk-UA" sz="1200" kern="1200" dirty="0">
                <a:solidFill>
                  <a:schemeClr val="tx1"/>
                </a:solidFill>
                <a:effectLst/>
                <a:latin typeface="+mn-lt"/>
                <a:ea typeface="+mn-ea"/>
                <a:cs typeface="+mn-cs"/>
              </a:rPr>
              <a:t>)</a:t>
            </a:r>
            <a:endParaRPr lang="ru-RU" sz="1200" kern="1200" dirty="0">
              <a:solidFill>
                <a:schemeClr val="tx1"/>
              </a:solidFill>
              <a:effectLst/>
              <a:latin typeface="+mn-lt"/>
              <a:ea typeface="+mn-ea"/>
              <a:cs typeface="+mn-cs"/>
            </a:endParaRPr>
          </a:p>
          <a:p>
            <a:pPr lvl="0"/>
            <a:r>
              <a:rPr lang="uk-UA"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Працювати</a:t>
            </a:r>
            <a:r>
              <a:rPr lang="ru-RU" sz="1200" kern="1200" dirty="0">
                <a:solidFill>
                  <a:schemeClr val="tx1"/>
                </a:solidFill>
                <a:effectLst/>
                <a:latin typeface="+mn-lt"/>
                <a:ea typeface="+mn-ea"/>
                <a:cs typeface="+mn-cs"/>
              </a:rPr>
              <a:t> з </a:t>
            </a:r>
            <a:r>
              <a:rPr lang="ru-RU" sz="1200" kern="1200" dirty="0" err="1">
                <a:solidFill>
                  <a:schemeClr val="tx1"/>
                </a:solidFill>
                <a:effectLst/>
                <a:latin typeface="+mn-lt"/>
                <a:ea typeface="+mn-ea"/>
                <a:cs typeface="+mn-cs"/>
              </a:rPr>
              <a:t>локальним</a:t>
            </a:r>
            <a:r>
              <a:rPr lang="ru-RU" sz="1200" kern="1200" dirty="0">
                <a:solidFill>
                  <a:schemeClr val="tx1"/>
                </a:solidFill>
                <a:effectLst/>
                <a:latin typeface="+mn-lt"/>
                <a:ea typeface="+mn-ea"/>
                <a:cs typeface="+mn-cs"/>
              </a:rPr>
              <a:t> </a:t>
            </a:r>
            <a:r>
              <a:rPr lang="uk-UA" sz="1200" kern="1200" dirty="0">
                <a:solidFill>
                  <a:schemeClr val="tx1"/>
                </a:solidFill>
                <a:effectLst/>
                <a:latin typeface="+mn-lt"/>
                <a:ea typeface="+mn-ea"/>
                <a:cs typeface="+mn-cs"/>
              </a:rPr>
              <a:t>сховищем даних, </a:t>
            </a:r>
            <a:r>
              <a:rPr lang="uk-UA" sz="1200" kern="1200" dirty="0" err="1">
                <a:solidFill>
                  <a:schemeClr val="tx1"/>
                </a:solidFill>
                <a:effectLst/>
                <a:latin typeface="+mn-lt"/>
                <a:ea typeface="+mn-ea"/>
                <a:cs typeface="+mn-cs"/>
              </a:rPr>
              <a:t>валідувати</a:t>
            </a:r>
            <a:r>
              <a:rPr lang="uk-UA" sz="1200" kern="1200" dirty="0">
                <a:solidFill>
                  <a:schemeClr val="tx1"/>
                </a:solidFill>
                <a:effectLst/>
                <a:latin typeface="+mn-lt"/>
                <a:ea typeface="+mn-ea"/>
                <a:cs typeface="+mn-cs"/>
              </a:rPr>
              <a:t> дані, виводити повідомлення  </a:t>
            </a:r>
            <a:endParaRPr lang="ru-RU" sz="1200" kern="1200" dirty="0">
              <a:solidFill>
                <a:schemeClr val="tx1"/>
              </a:solidFill>
              <a:effectLst/>
              <a:latin typeface="+mn-lt"/>
              <a:ea typeface="+mn-ea"/>
              <a:cs typeface="+mn-cs"/>
            </a:endParaRPr>
          </a:p>
          <a:p>
            <a:endParaRPr lang="uk-UA" dirty="0"/>
          </a:p>
          <a:p>
            <a:pPr eaLnBrk="1" hangingPunct="1">
              <a:spcBef>
                <a:spcPct val="0"/>
              </a:spcBef>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ru-RU" sz="1200" kern="1200" dirty="0">
                <a:solidFill>
                  <a:schemeClr val="tx1"/>
                </a:solidFill>
                <a:effectLst/>
                <a:latin typeface="+mn-lt"/>
                <a:ea typeface="+mn-ea"/>
                <a:cs typeface="+mn-cs"/>
              </a:rPr>
              <a:t>Браузер </a:t>
            </a:r>
            <a:r>
              <a:rPr lang="ru-RU" sz="1200" kern="1200" dirty="0" err="1">
                <a:solidFill>
                  <a:schemeClr val="tx1"/>
                </a:solidFill>
                <a:effectLst/>
                <a:latin typeface="+mn-lt"/>
                <a:ea typeface="+mn-ea"/>
                <a:cs typeface="+mn-cs"/>
              </a:rPr>
              <a:t>накладає</a:t>
            </a:r>
            <a:r>
              <a:rPr lang="ru-RU" sz="1200" kern="1200" dirty="0">
                <a:solidFill>
                  <a:schemeClr val="tx1"/>
                </a:solidFill>
                <a:effectLst/>
                <a:latin typeface="+mn-lt"/>
                <a:ea typeface="+mn-ea"/>
                <a:cs typeface="+mn-cs"/>
              </a:rPr>
              <a:t> на </a:t>
            </a:r>
            <a:r>
              <a:rPr lang="ru-RU" sz="1200" kern="1200" dirty="0" err="1">
                <a:solidFill>
                  <a:schemeClr val="tx1"/>
                </a:solidFill>
                <a:effectLst/>
                <a:latin typeface="+mn-lt"/>
                <a:ea typeface="+mn-ea"/>
                <a:cs typeface="+mn-cs"/>
              </a:rPr>
              <a:t>виконання</a:t>
            </a:r>
            <a:r>
              <a:rPr lang="ru-RU"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JavaScript </a:t>
            </a:r>
            <a:r>
              <a:rPr lang="ru-RU" sz="1200" kern="1200" dirty="0" err="1">
                <a:solidFill>
                  <a:schemeClr val="tx1"/>
                </a:solidFill>
                <a:effectLst/>
                <a:latin typeface="+mn-lt"/>
                <a:ea typeface="+mn-ea"/>
                <a:cs typeface="+mn-cs"/>
              </a:rPr>
              <a:t>деякі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обмеження</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Це</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зроблено</a:t>
            </a:r>
            <a:r>
              <a:rPr lang="ru-RU" sz="1200" kern="1200" dirty="0">
                <a:solidFill>
                  <a:schemeClr val="tx1"/>
                </a:solidFill>
                <a:effectLst/>
                <a:latin typeface="+mn-lt"/>
                <a:ea typeface="+mn-ea"/>
                <a:cs typeface="+mn-cs"/>
              </a:rPr>
              <a:t> для </a:t>
            </a:r>
            <a:r>
              <a:rPr lang="ru-RU" sz="1200" kern="1200" dirty="0" err="1">
                <a:solidFill>
                  <a:schemeClr val="tx1"/>
                </a:solidFill>
                <a:effectLst/>
                <a:latin typeface="+mn-lt"/>
                <a:ea typeface="+mn-ea"/>
                <a:cs typeface="+mn-cs"/>
              </a:rPr>
              <a:t>безпеки</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користувачів</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щоб</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зловмисник</a:t>
            </a:r>
            <a:r>
              <a:rPr lang="ru-RU" sz="1200" kern="1200" dirty="0">
                <a:solidFill>
                  <a:schemeClr val="tx1"/>
                </a:solidFill>
                <a:effectLst/>
                <a:latin typeface="+mn-lt"/>
                <a:ea typeface="+mn-ea"/>
                <a:cs typeface="+mn-cs"/>
              </a:rPr>
              <a:t> не </a:t>
            </a:r>
            <a:r>
              <a:rPr lang="ru-RU" sz="1200" kern="1200" dirty="0" err="1">
                <a:solidFill>
                  <a:schemeClr val="tx1"/>
                </a:solidFill>
                <a:effectLst/>
                <a:latin typeface="+mn-lt"/>
                <a:ea typeface="+mn-ea"/>
                <a:cs typeface="+mn-cs"/>
              </a:rPr>
              <a:t>міг</a:t>
            </a:r>
            <a:r>
              <a:rPr lang="ru-RU" sz="1200" kern="1200" dirty="0">
                <a:solidFill>
                  <a:schemeClr val="tx1"/>
                </a:solidFill>
                <a:effectLst/>
                <a:latin typeface="+mn-lt"/>
                <a:ea typeface="+mn-ea"/>
                <a:cs typeface="+mn-cs"/>
              </a:rPr>
              <a:t> за </a:t>
            </a:r>
            <a:r>
              <a:rPr lang="ru-RU" sz="1200" kern="1200" dirty="0" err="1">
                <a:solidFill>
                  <a:schemeClr val="tx1"/>
                </a:solidFill>
                <a:effectLst/>
                <a:latin typeface="+mn-lt"/>
                <a:ea typeface="+mn-ea"/>
                <a:cs typeface="+mn-cs"/>
              </a:rPr>
              <a:t>допомогою</a:t>
            </a:r>
            <a:r>
              <a:rPr lang="ru-RU"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JavaScript </a:t>
            </a:r>
            <a:r>
              <a:rPr lang="ru-RU" sz="1200" kern="1200" dirty="0" err="1">
                <a:solidFill>
                  <a:schemeClr val="tx1"/>
                </a:solidFill>
                <a:effectLst/>
                <a:latin typeface="+mn-lt"/>
                <a:ea typeface="+mn-ea"/>
                <a:cs typeface="+mn-cs"/>
              </a:rPr>
              <a:t>отримати</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особисті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дані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або</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нашкодити</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комп'ютеру</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Різні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браузери</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надають</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свої</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механізми</a:t>
            </a:r>
            <a:r>
              <a:rPr lang="ru-RU" sz="1200" kern="1200" dirty="0">
                <a:solidFill>
                  <a:schemeClr val="tx1"/>
                </a:solidFill>
                <a:effectLst/>
                <a:latin typeface="+mn-lt"/>
                <a:ea typeface="+mn-ea"/>
                <a:cs typeface="+mn-cs"/>
              </a:rPr>
              <a:t> по </a:t>
            </a:r>
            <a:r>
              <a:rPr lang="ru-RU" sz="1200" kern="1200" dirty="0" err="1">
                <a:solidFill>
                  <a:schemeClr val="tx1"/>
                </a:solidFill>
                <a:effectLst/>
                <a:latin typeface="+mn-lt"/>
                <a:ea typeface="+mn-ea"/>
                <a:cs typeface="+mn-cs"/>
              </a:rPr>
              <a:t>установці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плагінів</a:t>
            </a:r>
            <a:r>
              <a:rPr lang="ru-RU" sz="1200" kern="1200" dirty="0">
                <a:solidFill>
                  <a:schemeClr val="tx1"/>
                </a:solidFill>
                <a:effectLst/>
                <a:latin typeface="+mn-lt"/>
                <a:ea typeface="+mn-ea"/>
                <a:cs typeface="+mn-cs"/>
              </a:rPr>
              <a:t> і </a:t>
            </a:r>
            <a:r>
              <a:rPr lang="ru-RU" sz="1200" kern="1200" dirty="0" err="1">
                <a:solidFill>
                  <a:schemeClr val="tx1"/>
                </a:solidFill>
                <a:effectLst/>
                <a:latin typeface="+mn-lt"/>
                <a:ea typeface="+mn-ea"/>
                <a:cs typeface="+mn-cs"/>
              </a:rPr>
              <a:t>розширень</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які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володіють</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розширеними</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можливостями</a:t>
            </a:r>
            <a:r>
              <a:rPr lang="ru-RU" sz="1200" kern="1200" dirty="0">
                <a:solidFill>
                  <a:schemeClr val="tx1"/>
                </a:solidFill>
                <a:effectLst/>
                <a:latin typeface="+mn-lt"/>
                <a:ea typeface="+mn-ea"/>
                <a:cs typeface="+mn-cs"/>
              </a:rPr>
              <a:t>, але </a:t>
            </a:r>
            <a:r>
              <a:rPr lang="ru-RU" sz="1200" kern="1200" dirty="0" err="1">
                <a:solidFill>
                  <a:schemeClr val="tx1"/>
                </a:solidFill>
                <a:effectLst/>
                <a:latin typeface="+mn-lt"/>
                <a:ea typeface="+mn-ea"/>
                <a:cs typeface="+mn-cs"/>
              </a:rPr>
              <a:t>вимагають</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спеціальних</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дій</a:t>
            </a:r>
            <a:r>
              <a:rPr lang="ru-RU" sz="1200" kern="1200" dirty="0">
                <a:solidFill>
                  <a:schemeClr val="tx1"/>
                </a:solidFill>
                <a:effectLst/>
                <a:latin typeface="+mn-lt"/>
                <a:ea typeface="+mn-ea"/>
                <a:cs typeface="+mn-cs"/>
              </a:rPr>
              <a:t> по </a:t>
            </a:r>
            <a:r>
              <a:rPr lang="ru-RU" sz="1200" kern="1200" dirty="0" err="1">
                <a:solidFill>
                  <a:schemeClr val="tx1"/>
                </a:solidFill>
                <a:effectLst/>
                <a:latin typeface="+mn-lt"/>
                <a:ea typeface="+mn-ea"/>
                <a:cs typeface="+mn-cs"/>
              </a:rPr>
              <a:t>установці</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від</a:t>
            </a:r>
            <a:r>
              <a:rPr lang="ru-RU" sz="1200" kern="1200" dirty="0">
                <a:solidFill>
                  <a:schemeClr val="tx1"/>
                </a:solidFill>
                <a:effectLst/>
                <a:latin typeface="+mn-lt"/>
                <a:ea typeface="+mn-ea"/>
                <a:cs typeface="+mn-cs"/>
              </a:rPr>
              <a:t> </a:t>
            </a:r>
            <a:r>
              <a:rPr lang="ru-RU" sz="1200" kern="1200" dirty="0" err="1">
                <a:solidFill>
                  <a:schemeClr val="tx1"/>
                </a:solidFill>
                <a:effectLst/>
                <a:latin typeface="+mn-lt"/>
                <a:ea typeface="+mn-ea"/>
                <a:cs typeface="+mn-cs"/>
              </a:rPr>
              <a:t>користувача</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5) </a:t>
            </a:r>
            <a:r>
              <a:rPr lang="uk-UA" sz="1200" kern="1200" dirty="0">
                <a:solidFill>
                  <a:schemeClr val="tx1"/>
                </a:solidFill>
                <a:effectLst/>
                <a:latin typeface="+mn-lt"/>
                <a:ea typeface="+mn-ea"/>
                <a:cs typeface="+mn-cs"/>
              </a:rPr>
              <a:t>не має доступу до файлів, які розміщені на комп’ютері користувача і доступу за рамки самої </a:t>
            </a:r>
            <a:r>
              <a:rPr lang="uk-UA" sz="1200" kern="1200" dirty="0" err="1">
                <a:solidFill>
                  <a:schemeClr val="tx1"/>
                </a:solidFill>
                <a:effectLst/>
                <a:latin typeface="+mn-lt"/>
                <a:ea typeface="+mn-ea"/>
                <a:cs typeface="+mn-cs"/>
              </a:rPr>
              <a:t>веб-сторінки</a:t>
            </a:r>
            <a:r>
              <a:rPr lang="uk-UA" sz="1200" kern="1200" dirty="0">
                <a:solidFill>
                  <a:schemeClr val="tx1"/>
                </a:solidFill>
                <a:effectLst/>
                <a:latin typeface="+mn-lt"/>
                <a:ea typeface="+mn-ea"/>
                <a:cs typeface="+mn-cs"/>
              </a:rPr>
              <a:t> (</a:t>
            </a:r>
            <a:r>
              <a:rPr lang="uk-UA" sz="1200" b="1" kern="1200" dirty="0">
                <a:solidFill>
                  <a:schemeClr val="tx1"/>
                </a:solidFill>
                <a:effectLst/>
                <a:latin typeface="+mn-lt"/>
                <a:ea typeface="+mn-ea"/>
                <a:cs typeface="+mn-cs"/>
              </a:rPr>
              <a:t>виняток</a:t>
            </a:r>
            <a:r>
              <a:rPr lang="uk-UA" sz="1200" kern="1200" dirty="0">
                <a:solidFill>
                  <a:schemeClr val="tx1"/>
                </a:solidFill>
                <a:effectLst/>
                <a:latin typeface="+mn-lt"/>
                <a:ea typeface="+mn-ea"/>
                <a:cs typeface="+mn-cs"/>
              </a:rPr>
              <a:t>: невеликі текстові файли </a:t>
            </a:r>
            <a:r>
              <a:rPr lang="uk-UA" sz="1200" kern="1200" dirty="0" err="1">
                <a:solidFill>
                  <a:schemeClr val="tx1"/>
                </a:solidFill>
                <a:effectLst/>
                <a:latin typeface="+mn-lt"/>
                <a:ea typeface="+mn-ea"/>
                <a:cs typeface="+mn-cs"/>
              </a:rPr>
              <a:t>cookie</a:t>
            </a:r>
            <a:r>
              <a:rPr lang="uk-UA" sz="1200" kern="1200" dirty="0">
                <a:solidFill>
                  <a:schemeClr val="tx1"/>
                </a:solidFill>
                <a:effectLst/>
                <a:latin typeface="+mn-lt"/>
                <a:ea typeface="+mn-ea"/>
                <a:cs typeface="+mn-cs"/>
              </a:rPr>
              <a:t>, які </a:t>
            </a:r>
            <a:r>
              <a:rPr lang="uk-UA" sz="1200" kern="1200" dirty="0" err="1">
                <a:solidFill>
                  <a:schemeClr val="tx1"/>
                </a:solidFill>
                <a:effectLst/>
                <a:latin typeface="+mn-lt"/>
                <a:ea typeface="+mn-ea"/>
                <a:cs typeface="+mn-cs"/>
              </a:rPr>
              <a:t>JavaScript</a:t>
            </a:r>
            <a:r>
              <a:rPr lang="uk-UA" sz="1200" kern="1200" dirty="0">
                <a:solidFill>
                  <a:schemeClr val="tx1"/>
                </a:solidFill>
                <a:effectLst/>
                <a:latin typeface="+mn-lt"/>
                <a:ea typeface="+mn-ea"/>
                <a:cs typeface="+mn-cs"/>
              </a:rPr>
              <a:t> може записувати і зчитувати)</a:t>
            </a:r>
            <a:endParaRPr lang="uk-UA" dirty="0"/>
          </a:p>
        </p:txBody>
      </p:sp>
    </p:spTree>
    <p:extLst>
      <p:ext uri="{BB962C8B-B14F-4D97-AF65-F5344CB8AC3E}">
        <p14:creationId xmlns:p14="http://schemas.microsoft.com/office/powerpoint/2010/main" val="36479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en-US" altLang="en-US" sz="1200" b="1" dirty="0"/>
              <a:t>      </a:t>
            </a:r>
            <a:r>
              <a:rPr lang="ru-RU" altLang="en-US" sz="1200" b="1" dirty="0" err="1"/>
              <a:t>Компіляція</a:t>
            </a:r>
            <a:r>
              <a:rPr lang="ru-RU" altLang="en-US" sz="1200" dirty="0"/>
              <a:t> - </a:t>
            </a:r>
            <a:r>
              <a:rPr lang="ru-RU" altLang="en-US" sz="1200" dirty="0" err="1"/>
              <a:t>це</a:t>
            </a:r>
            <a:r>
              <a:rPr lang="ru-RU" altLang="en-US" sz="1200" dirty="0"/>
              <a:t> коли </a:t>
            </a:r>
            <a:r>
              <a:rPr lang="ru-RU" altLang="en-US" sz="1200" dirty="0" err="1"/>
              <a:t>вихідний</a:t>
            </a:r>
            <a:r>
              <a:rPr lang="ru-RU" altLang="en-US" sz="1200" dirty="0"/>
              <a:t> код </a:t>
            </a:r>
            <a:r>
              <a:rPr lang="ru-RU" altLang="en-US" sz="1200" dirty="0" err="1"/>
              <a:t>програми</a:t>
            </a:r>
            <a:r>
              <a:rPr lang="ru-RU" altLang="en-US" sz="1200" dirty="0"/>
              <a:t>, за </a:t>
            </a:r>
            <a:r>
              <a:rPr lang="ru-RU" altLang="en-US" sz="1200" dirty="0" err="1"/>
              <a:t>допомогою</a:t>
            </a:r>
            <a:r>
              <a:rPr lang="ru-RU" altLang="en-US" sz="1200" dirty="0"/>
              <a:t> </a:t>
            </a:r>
            <a:r>
              <a:rPr lang="ru-RU" altLang="en-US" sz="1200" dirty="0" err="1"/>
              <a:t>спеціального</a:t>
            </a:r>
            <a:r>
              <a:rPr lang="ru-RU" altLang="en-US" sz="1200" dirty="0"/>
              <a:t> </a:t>
            </a:r>
            <a:r>
              <a:rPr lang="ru-RU" altLang="en-US" sz="1200" dirty="0" err="1"/>
              <a:t>інструменту</a:t>
            </a:r>
            <a:r>
              <a:rPr lang="ru-RU" altLang="en-US" sz="1200" dirty="0"/>
              <a:t> (</a:t>
            </a:r>
            <a:r>
              <a:rPr lang="ru-RU" altLang="en-US" sz="1200" dirty="0" err="1"/>
              <a:t>іншої</a:t>
            </a:r>
            <a:r>
              <a:rPr lang="ru-RU" altLang="en-US" sz="1200" dirty="0"/>
              <a:t> </a:t>
            </a:r>
            <a:r>
              <a:rPr lang="ru-RU" altLang="en-US" sz="1200" dirty="0" err="1"/>
              <a:t>програми</a:t>
            </a:r>
            <a:r>
              <a:rPr lang="ru-RU" altLang="en-US" sz="1200" dirty="0"/>
              <a:t>), яка </a:t>
            </a:r>
            <a:r>
              <a:rPr lang="ru-RU" altLang="en-US" sz="1200" dirty="0" err="1"/>
              <a:t>називається</a:t>
            </a:r>
            <a:r>
              <a:rPr lang="ru-RU" altLang="en-US" sz="1200" dirty="0"/>
              <a:t> «</a:t>
            </a:r>
            <a:r>
              <a:rPr lang="ru-RU" altLang="en-US" sz="1200" b="1" dirty="0" err="1"/>
              <a:t>компілятор</a:t>
            </a:r>
            <a:r>
              <a:rPr lang="ru-RU" altLang="en-US" sz="1200" dirty="0"/>
              <a:t>», </a:t>
            </a:r>
            <a:r>
              <a:rPr lang="ru-RU" altLang="en-US" sz="1200" dirty="0" err="1"/>
              <a:t>перетворюється</a:t>
            </a:r>
            <a:r>
              <a:rPr lang="ru-RU" altLang="en-US" sz="1200" dirty="0"/>
              <a:t> в </a:t>
            </a:r>
            <a:r>
              <a:rPr lang="ru-RU" altLang="en-US" sz="1200" dirty="0" err="1"/>
              <a:t>іншу</a:t>
            </a:r>
            <a:r>
              <a:rPr lang="ru-RU" altLang="en-US" sz="1200" dirty="0"/>
              <a:t> </a:t>
            </a:r>
            <a:r>
              <a:rPr lang="ru-RU" altLang="en-US" sz="1200" dirty="0" err="1"/>
              <a:t>мову</a:t>
            </a:r>
            <a:r>
              <a:rPr lang="ru-RU" altLang="en-US" sz="1200" dirty="0"/>
              <a:t>, як правило - в </a:t>
            </a:r>
            <a:r>
              <a:rPr lang="ru-RU" altLang="en-US" sz="1200" dirty="0" err="1"/>
              <a:t>машинний</a:t>
            </a:r>
            <a:r>
              <a:rPr lang="ru-RU" altLang="en-US" sz="1200" dirty="0"/>
              <a:t> код. </a:t>
            </a:r>
            <a:r>
              <a:rPr lang="ru-RU" altLang="en-US" sz="1200" dirty="0" err="1"/>
              <a:t>Цей</a:t>
            </a:r>
            <a:r>
              <a:rPr lang="ru-RU" altLang="en-US" sz="1200" dirty="0"/>
              <a:t> </a:t>
            </a:r>
            <a:r>
              <a:rPr lang="ru-RU" altLang="en-US" sz="1200" dirty="0" err="1"/>
              <a:t>машинний</a:t>
            </a:r>
            <a:r>
              <a:rPr lang="ru-RU" altLang="en-US" sz="1200" dirty="0"/>
              <a:t> код </a:t>
            </a:r>
            <a:r>
              <a:rPr lang="ru-RU" altLang="en-US" sz="1200" dirty="0" err="1"/>
              <a:t>потім</a:t>
            </a:r>
            <a:r>
              <a:rPr lang="ru-RU" altLang="en-US" sz="1200" dirty="0"/>
              <a:t> </a:t>
            </a:r>
            <a:r>
              <a:rPr lang="ru-RU" altLang="en-US" sz="1200" dirty="0" err="1"/>
              <a:t>поширюється</a:t>
            </a:r>
            <a:r>
              <a:rPr lang="ru-RU" altLang="en-US" sz="1200" dirty="0"/>
              <a:t> і </a:t>
            </a:r>
            <a:r>
              <a:rPr lang="ru-RU" altLang="en-US" sz="1200" dirty="0" err="1"/>
              <a:t>запускається</a:t>
            </a:r>
            <a:r>
              <a:rPr lang="ru-RU" altLang="en-US" sz="1200" dirty="0"/>
              <a:t>. При </a:t>
            </a:r>
            <a:r>
              <a:rPr lang="ru-RU" altLang="en-US" sz="1200" dirty="0" err="1"/>
              <a:t>цьому</a:t>
            </a:r>
            <a:r>
              <a:rPr lang="ru-RU" altLang="en-US" sz="1200" dirty="0"/>
              <a:t> </a:t>
            </a:r>
            <a:r>
              <a:rPr lang="ru-RU" altLang="en-US" sz="1200" dirty="0" err="1"/>
              <a:t>вихідний</a:t>
            </a:r>
            <a:r>
              <a:rPr lang="ru-RU" altLang="en-US" sz="1200" dirty="0"/>
              <a:t> код </a:t>
            </a:r>
            <a:r>
              <a:rPr lang="ru-RU" altLang="en-US" sz="1200" dirty="0" err="1"/>
              <a:t>програми</a:t>
            </a:r>
            <a:r>
              <a:rPr lang="ru-RU" altLang="en-US" sz="1200" dirty="0"/>
              <a:t> </a:t>
            </a:r>
            <a:r>
              <a:rPr lang="ru-RU" altLang="en-US" sz="1200" dirty="0" err="1"/>
              <a:t>залишається</a:t>
            </a:r>
            <a:r>
              <a:rPr lang="ru-RU" altLang="en-US" sz="1200" dirty="0"/>
              <a:t> у </a:t>
            </a:r>
            <a:r>
              <a:rPr lang="ru-RU" altLang="en-US" sz="1200" dirty="0" err="1"/>
              <a:t>розробника</a:t>
            </a:r>
            <a:r>
              <a:rPr lang="ru-RU" altLang="en-US" sz="1200" dirty="0"/>
              <a:t>.</a:t>
            </a:r>
            <a:endParaRPr lang="en-US" altLang="en-US" sz="1200" dirty="0"/>
          </a:p>
          <a:p>
            <a:pPr marL="0" marR="0" indent="0" algn="l" defTabSz="914400" rtl="0" eaLnBrk="1" fontAlgn="auto" latinLnBrk="0" hangingPunct="1">
              <a:lnSpc>
                <a:spcPct val="100000"/>
              </a:lnSpc>
              <a:spcBef>
                <a:spcPct val="0"/>
              </a:spcBef>
              <a:spcAft>
                <a:spcPts val="0"/>
              </a:spcAft>
              <a:buClrTx/>
              <a:buSzTx/>
              <a:buFontTx/>
              <a:buNone/>
              <a:tabLst/>
              <a:defRPr/>
            </a:pPr>
            <a:r>
              <a:rPr lang="en-US" altLang="en-US" dirty="0"/>
              <a:t>     </a:t>
            </a:r>
            <a:r>
              <a:rPr lang="uk-UA" altLang="en-US" b="1" dirty="0"/>
              <a:t>Інтерпретація</a:t>
            </a:r>
            <a:r>
              <a:rPr lang="uk-UA" altLang="en-US" dirty="0"/>
              <a:t> - це коли вихідний код програми отримує інший інструмент, який називають «</a:t>
            </a:r>
            <a:r>
              <a:rPr lang="uk-UA" altLang="en-US" b="1" dirty="0"/>
              <a:t>інтерпретатор</a:t>
            </a:r>
            <a:r>
              <a:rPr lang="uk-UA" altLang="en-US" dirty="0"/>
              <a:t>», і виконує його «як є». При цьому поширюється саме сам вихідний код (</a:t>
            </a:r>
            <a:r>
              <a:rPr lang="uk-UA" altLang="en-US" dirty="0" err="1"/>
              <a:t>скріпт</a:t>
            </a:r>
            <a:r>
              <a:rPr lang="uk-UA" altLang="en-US" dirty="0"/>
              <a:t>). Цей підхід застосовується в браузерах для </a:t>
            </a:r>
            <a:r>
              <a:rPr lang="en-US" altLang="en-US" dirty="0"/>
              <a:t>JavaScript.</a:t>
            </a:r>
          </a:p>
          <a:p>
            <a:pPr marL="0" marR="0" indent="0" algn="l" defTabSz="914400" rtl="0" eaLnBrk="1" fontAlgn="auto" latinLnBrk="0" hangingPunct="1">
              <a:lnSpc>
                <a:spcPct val="100000"/>
              </a:lnSpc>
              <a:spcBef>
                <a:spcPct val="0"/>
              </a:spcBef>
              <a:spcAft>
                <a:spcPts val="0"/>
              </a:spcAft>
              <a:buClrTx/>
              <a:buSzTx/>
              <a:buFontTx/>
              <a:buNone/>
              <a:tabLst/>
              <a:defRPr/>
            </a:pPr>
            <a:r>
              <a:rPr lang="en-US" altLang="en-US" dirty="0"/>
              <a:t>     </a:t>
            </a:r>
            <a:r>
              <a:rPr lang="ru-RU" altLang="en-US" dirty="0" err="1"/>
              <a:t>Сучасні</a:t>
            </a:r>
            <a:r>
              <a:rPr lang="ru-RU" altLang="en-US" dirty="0"/>
              <a:t> </a:t>
            </a:r>
            <a:r>
              <a:rPr lang="ru-RU" altLang="en-US" dirty="0" err="1"/>
              <a:t>інтерпретатори</a:t>
            </a:r>
            <a:r>
              <a:rPr lang="ru-RU" altLang="en-US" dirty="0"/>
              <a:t> перед </a:t>
            </a:r>
            <a:r>
              <a:rPr lang="ru-RU" altLang="en-US" dirty="0" err="1"/>
              <a:t>виконанням</a:t>
            </a:r>
            <a:r>
              <a:rPr lang="ru-RU" altLang="en-US" dirty="0"/>
              <a:t> </a:t>
            </a:r>
            <a:r>
              <a:rPr lang="ru-RU" altLang="en-US" dirty="0" err="1"/>
              <a:t>перетворять</a:t>
            </a:r>
            <a:r>
              <a:rPr lang="ru-RU" altLang="en-US" dirty="0"/>
              <a:t> </a:t>
            </a:r>
            <a:r>
              <a:rPr lang="en-US" altLang="en-US" dirty="0"/>
              <a:t>JavaScript </a:t>
            </a:r>
            <a:r>
              <a:rPr lang="ru-RU" altLang="en-US" dirty="0"/>
              <a:t>в </a:t>
            </a:r>
            <a:r>
              <a:rPr lang="ru-RU" altLang="en-US" dirty="0" err="1"/>
              <a:t>машинний</a:t>
            </a:r>
            <a:r>
              <a:rPr lang="ru-RU" altLang="en-US" dirty="0"/>
              <a:t> код </a:t>
            </a:r>
            <a:r>
              <a:rPr lang="ru-RU" altLang="en-US" dirty="0" err="1"/>
              <a:t>або</a:t>
            </a:r>
            <a:r>
              <a:rPr lang="ru-RU" altLang="en-US" dirty="0"/>
              <a:t> </a:t>
            </a:r>
            <a:r>
              <a:rPr lang="ru-RU" altLang="en-US" dirty="0" err="1"/>
              <a:t>близько</a:t>
            </a:r>
            <a:r>
              <a:rPr lang="ru-RU" altLang="en-US" dirty="0"/>
              <a:t> до </a:t>
            </a:r>
            <a:r>
              <a:rPr lang="ru-RU" altLang="en-US" dirty="0" err="1"/>
              <a:t>нього</a:t>
            </a:r>
            <a:r>
              <a:rPr lang="ru-RU" altLang="en-US" dirty="0"/>
              <a:t>, </a:t>
            </a:r>
            <a:r>
              <a:rPr lang="ru-RU" altLang="en-US" dirty="0" err="1"/>
              <a:t>оптимізують</a:t>
            </a:r>
            <a:r>
              <a:rPr lang="ru-RU" altLang="en-US" dirty="0"/>
              <a:t>, а </a:t>
            </a:r>
            <a:r>
              <a:rPr lang="ru-RU" altLang="en-US" dirty="0" err="1"/>
              <a:t>вже</a:t>
            </a:r>
            <a:r>
              <a:rPr lang="ru-RU" altLang="en-US" dirty="0"/>
              <a:t> </a:t>
            </a:r>
            <a:r>
              <a:rPr lang="ru-RU" altLang="en-US" dirty="0" err="1"/>
              <a:t>потім</a:t>
            </a:r>
            <a:r>
              <a:rPr lang="ru-RU" altLang="en-US" dirty="0"/>
              <a:t> </a:t>
            </a:r>
            <a:r>
              <a:rPr lang="ru-RU" altLang="en-US" dirty="0" err="1"/>
              <a:t>виконують</a:t>
            </a:r>
            <a:r>
              <a:rPr lang="ru-RU" altLang="en-US" dirty="0"/>
              <a:t>. І </a:t>
            </a:r>
            <a:r>
              <a:rPr lang="ru-RU" altLang="en-US" dirty="0" err="1"/>
              <a:t>навіть</a:t>
            </a:r>
            <a:r>
              <a:rPr lang="ru-RU" altLang="en-US" dirty="0"/>
              <a:t> </a:t>
            </a:r>
            <a:r>
              <a:rPr lang="ru-RU" altLang="en-US" dirty="0" err="1"/>
              <a:t>під</a:t>
            </a:r>
            <a:r>
              <a:rPr lang="ru-RU" altLang="en-US" dirty="0"/>
              <a:t> час </a:t>
            </a:r>
            <a:r>
              <a:rPr lang="ru-RU" altLang="en-US" dirty="0" err="1"/>
              <a:t>виконання</a:t>
            </a:r>
            <a:r>
              <a:rPr lang="ru-RU" altLang="en-US" dirty="0"/>
              <a:t> </a:t>
            </a:r>
            <a:r>
              <a:rPr lang="ru-RU" altLang="en-US" dirty="0" err="1"/>
              <a:t>намагаються</a:t>
            </a:r>
            <a:r>
              <a:rPr lang="ru-RU" altLang="en-US" dirty="0"/>
              <a:t> </a:t>
            </a:r>
            <a:r>
              <a:rPr lang="ru-RU" altLang="en-US" dirty="0" err="1"/>
              <a:t>оптимізувати</a:t>
            </a:r>
            <a:r>
              <a:rPr lang="ru-RU" altLang="en-US" dirty="0"/>
              <a:t>. Тому </a:t>
            </a:r>
            <a:r>
              <a:rPr lang="en-US" altLang="en-US" dirty="0"/>
              <a:t>JavaScript </a:t>
            </a:r>
            <a:r>
              <a:rPr lang="ru-RU" altLang="en-US" dirty="0" err="1"/>
              <a:t>працює</a:t>
            </a:r>
            <a:r>
              <a:rPr lang="ru-RU" altLang="en-US" dirty="0"/>
              <a:t> </a:t>
            </a:r>
            <a:r>
              <a:rPr lang="ru-RU" altLang="en-US" dirty="0" err="1"/>
              <a:t>дуже</a:t>
            </a:r>
            <a:r>
              <a:rPr lang="ru-RU" altLang="en-US" dirty="0"/>
              <a:t> </a:t>
            </a:r>
            <a:r>
              <a:rPr lang="ru-RU" altLang="en-US" dirty="0" err="1"/>
              <a:t>швидко</a:t>
            </a:r>
            <a:r>
              <a:rPr lang="ru-RU" altLang="en-US" dirty="0"/>
              <a:t>.</a:t>
            </a: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r>
              <a:rPr lang="uk-UA" altLang="en-US" dirty="0"/>
              <a:t>Термін </a:t>
            </a:r>
            <a:r>
              <a:rPr lang="en-US" altLang="en-US" dirty="0"/>
              <a:t>IDE (Integrated Development Environment) - «</a:t>
            </a:r>
            <a:r>
              <a:rPr lang="uk-UA" altLang="en-US" dirty="0"/>
              <a:t>інтегроване середовище розробки», означає редактор, який розширено великою кількістю «наворотів», вміє працювати з допоміжними системами, такими як багтрекер, контроль версій, і багато</a:t>
            </a:r>
            <a:r>
              <a:rPr lang="uk-UA" altLang="en-US" baseline="0" dirty="0"/>
              <a:t> іншого</a:t>
            </a:r>
            <a:r>
              <a:rPr lang="uk-UA" altLang="en-US" dirty="0"/>
              <a:t>.</a:t>
            </a:r>
          </a:p>
          <a:p>
            <a:pPr marL="0" marR="0" indent="0" algn="l" defTabSz="914400" rtl="0" eaLnBrk="1" fontAlgn="auto" latinLnBrk="0" hangingPunct="1">
              <a:lnSpc>
                <a:spcPct val="100000"/>
              </a:lnSpc>
              <a:spcBef>
                <a:spcPct val="0"/>
              </a:spcBef>
              <a:spcAft>
                <a:spcPts val="0"/>
              </a:spcAft>
              <a:buClrTx/>
              <a:buSzTx/>
              <a:buFontTx/>
              <a:buNone/>
              <a:tabLst/>
              <a:defRPr/>
            </a:pPr>
            <a:r>
              <a:rPr lang="uk-UA" altLang="en-US" dirty="0"/>
              <a:t>    Як правило, </a:t>
            </a:r>
            <a:r>
              <a:rPr lang="en-US" altLang="en-US" dirty="0"/>
              <a:t>IDE </a:t>
            </a:r>
            <a:r>
              <a:rPr lang="uk-UA" altLang="en-US" dirty="0"/>
              <a:t>завантажує весь проект повністю, тому може надавати </a:t>
            </a:r>
            <a:r>
              <a:rPr lang="uk-UA" altLang="en-US" dirty="0" err="1"/>
              <a:t>автодоповнення</a:t>
            </a:r>
            <a:r>
              <a:rPr lang="uk-UA" altLang="en-US" dirty="0"/>
              <a:t> за функціями всього проекту, зручну навігацію по його файлам і т.п.</a:t>
            </a:r>
          </a:p>
        </p:txBody>
      </p:sp>
    </p:spTree>
    <p:extLst>
      <p:ext uri="{BB962C8B-B14F-4D97-AF65-F5344CB8AC3E}">
        <p14:creationId xmlns:p14="http://schemas.microsoft.com/office/powerpoint/2010/main" val="364799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7B546CC8-2E10-4A8D-A43C-CA4E66FF57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D677D0FE-B207-4C3F-8B18-62D376D585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914400" rtl="0" eaLnBrk="1" fontAlgn="auto" latinLnBrk="0" hangingPunct="1">
              <a:lnSpc>
                <a:spcPct val="100000"/>
              </a:lnSpc>
              <a:spcBef>
                <a:spcPct val="0"/>
              </a:spcBef>
              <a:spcAft>
                <a:spcPts val="0"/>
              </a:spcAft>
              <a:buClrTx/>
              <a:buSzTx/>
              <a:buFontTx/>
              <a:buNone/>
              <a:tabLst/>
              <a:defRPr/>
            </a:pPr>
            <a:endParaRPr lang="uk-UA" altLang="en-US" dirty="0"/>
          </a:p>
        </p:txBody>
      </p:sp>
    </p:spTree>
    <p:extLst>
      <p:ext uri="{BB962C8B-B14F-4D97-AF65-F5344CB8AC3E}">
        <p14:creationId xmlns:p14="http://schemas.microsoft.com/office/powerpoint/2010/main" val="3647990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478058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9062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40886061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List Slide">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
        <p:nvSpPr>
          <p:cNvPr id="9" name="Текст 8"/>
          <p:cNvSpPr>
            <a:spLocks noGrp="1"/>
          </p:cNvSpPr>
          <p:nvPr>
            <p:ph type="body" sz="quarter" idx="10"/>
          </p:nvPr>
        </p:nvSpPr>
        <p:spPr>
          <a:xfrm>
            <a:off x="362858" y="1233489"/>
            <a:ext cx="11565617" cy="4391025"/>
          </a:xfrm>
        </p:spPr>
        <p:txBody>
          <a:bodyPr/>
          <a:lstStyle>
            <a:lvl1pPr marL="228578" indent="-228578">
              <a:buClr>
                <a:schemeClr val="bg2"/>
              </a:buClr>
              <a:buFont typeface="Arial"/>
              <a:buChar char="•"/>
              <a:defRPr sz="2200"/>
            </a:lvl1pPr>
            <a:lvl2pPr marL="685734" indent="-228578">
              <a:buClr>
                <a:schemeClr val="bg2"/>
              </a:buClr>
              <a:buFont typeface="Arial"/>
              <a:buChar char="•"/>
              <a:defRPr sz="2200" baseline="0"/>
            </a:lvl2pPr>
            <a:lvl3pPr marL="1142886" indent="-228578">
              <a:buClr>
                <a:schemeClr val="bg2"/>
              </a:buClr>
              <a:buFont typeface="Arial"/>
              <a:buChar char="•"/>
              <a:defRPr sz="2200"/>
            </a:lvl3pPr>
            <a:lvl4pPr marL="1600040" indent="-228578">
              <a:buClr>
                <a:schemeClr val="bg2"/>
              </a:buClr>
              <a:buSzPct val="80000"/>
              <a:buFont typeface="Arial"/>
              <a:buChar char="•"/>
              <a:defRPr sz="2200"/>
            </a:lvl4pPr>
            <a:lvl5pPr>
              <a:defRPr sz="2200"/>
            </a:lvl5p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635043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One Column Layout (w/ bullets)">
    <p:spTree>
      <p:nvGrpSpPr>
        <p:cNvPr id="1" name=""/>
        <p:cNvGrpSpPr/>
        <p:nvPr/>
      </p:nvGrpSpPr>
      <p:grpSpPr>
        <a:xfrm>
          <a:off x="0" y="0"/>
          <a:ext cx="0" cy="0"/>
          <a:chOff x="0" y="0"/>
          <a:chExt cx="0" cy="0"/>
        </a:xfrm>
      </p:grpSpPr>
      <p:sp>
        <p:nvSpPr>
          <p:cNvPr id="5" name="Text Placeholder 2"/>
          <p:cNvSpPr>
            <a:spLocks noGrp="1"/>
          </p:cNvSpPr>
          <p:nvPr>
            <p:ph idx="1"/>
          </p:nvPr>
        </p:nvSpPr>
        <p:spPr>
          <a:xfrm>
            <a:off x="307200" y="1447801"/>
            <a:ext cx="10972800" cy="4525963"/>
          </a:xfrm>
          <a:prstGeom prst="rect">
            <a:avLst/>
          </a:prstGeom>
        </p:spPr>
        <p:txBody>
          <a:bodyPr rtlCol="0">
            <a:normAutofit/>
          </a:bodyPr>
          <a:lstStyle>
            <a:lvl1pPr marL="266700" indent="-266700">
              <a:defRPr baseline="0">
                <a:latin typeface="Segoe UI" pitchFamily="34" charset="0"/>
                <a:ea typeface="Segoe UI" pitchFamily="34" charset="0"/>
                <a:cs typeface="Segoe UI" pitchFamily="34" charset="0"/>
              </a:defRPr>
            </a:lvl1pPr>
            <a:lvl2pPr>
              <a:buClr>
                <a:schemeClr val="tx1">
                  <a:lumMod val="65000"/>
                  <a:lumOff val="35000"/>
                </a:schemeClr>
              </a:buClr>
              <a:defRPr>
                <a:solidFill>
                  <a:schemeClr val="tx1">
                    <a:lumMod val="85000"/>
                    <a:lumOff val="15000"/>
                  </a:schemeClr>
                </a:solidFill>
                <a:latin typeface="Segoe UI" pitchFamily="34" charset="0"/>
                <a:ea typeface="Segoe UI" pitchFamily="34" charset="0"/>
                <a:cs typeface="Segoe UI" pitchFamily="34" charset="0"/>
              </a:defRPr>
            </a:lvl2pPr>
            <a:lvl3pPr marL="971550" indent="-171450">
              <a:buClr>
                <a:schemeClr val="tx1">
                  <a:lumMod val="65000"/>
                  <a:lumOff val="35000"/>
                </a:schemeClr>
              </a:buClr>
              <a:buFont typeface="Arial" panose="020B0604020202020204" pitchFamily="34" charset="0"/>
              <a:buChar char="•"/>
              <a:defRPr>
                <a:solidFill>
                  <a:schemeClr val="tx1">
                    <a:lumMod val="65000"/>
                    <a:lumOff val="35000"/>
                  </a:schemeClr>
                </a:solidFill>
                <a:latin typeface="Segoe UI" pitchFamily="34" charset="0"/>
                <a:ea typeface="Segoe UI" pitchFamily="34" charset="0"/>
                <a:cs typeface="Segoe UI" pitchFamily="34" charset="0"/>
              </a:defRPr>
            </a:lvl3pPr>
            <a:lvl4pPr>
              <a:buClr>
                <a:srgbClr val="017EB8"/>
              </a:buClr>
              <a:defRPr>
                <a:solidFill>
                  <a:schemeClr val="tx1">
                    <a:lumMod val="65000"/>
                    <a:lumOff val="35000"/>
                  </a:schemeClr>
                </a:solidFill>
                <a:latin typeface="Segoe UI" pitchFamily="34" charset="0"/>
                <a:ea typeface="Segoe UI" pitchFamily="34" charset="0"/>
                <a:cs typeface="Segoe UI" pitchFamily="34" charset="0"/>
              </a:defRPr>
            </a:lvl4pPr>
            <a:lvl5pPr>
              <a:buClr>
                <a:schemeClr val="tx1">
                  <a:lumMod val="50000"/>
                  <a:lumOff val="50000"/>
                </a:schemeClr>
              </a:buCl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itle 3"/>
          <p:cNvSpPr>
            <a:spLocks noGrp="1"/>
          </p:cNvSpPr>
          <p:nvPr>
            <p:ph type="title"/>
          </p:nvPr>
        </p:nvSpPr>
        <p:spPr>
          <a:xfrm>
            <a:off x="307200" y="0"/>
            <a:ext cx="10972800" cy="914400"/>
          </a:xfrm>
        </p:spPr>
        <p:txBody>
          <a:bodyPr/>
          <a:lstStyle>
            <a:lvl1pPr algn="l">
              <a:defRPr baseline="0">
                <a:solidFill>
                  <a:srgbClr val="017EB8"/>
                </a:solidFill>
                <a:latin typeface="Segoe UI" panose="020B0502040204020203" pitchFamily="34" charset="0"/>
                <a:ea typeface="Segoe UI" panose="020B0502040204020203" pitchFamily="34" charset="0"/>
                <a:cs typeface="Segoe UI" panose="020B0502040204020203" pitchFamily="34" charset="0"/>
              </a:defRPr>
            </a:lvl1pPr>
          </a:lstStyle>
          <a:p>
            <a:r>
              <a:rPr lang="en-US" dirty="0"/>
              <a:t>Click to edit Master title style</a:t>
            </a:r>
            <a:endParaRPr lang="uk-UA" dirty="0"/>
          </a:p>
        </p:txBody>
      </p:sp>
      <p:sp>
        <p:nvSpPr>
          <p:cNvPr id="4" name="Slide Number Placeholder 5">
            <a:extLst>
              <a:ext uri="{FF2B5EF4-FFF2-40B4-BE49-F238E27FC236}">
                <a16:creationId xmlns:a16="http://schemas.microsoft.com/office/drawing/2014/main" id="{DAD26DAE-CEB6-4838-B348-3780174E865E}"/>
              </a:ext>
            </a:extLst>
          </p:cNvPr>
          <p:cNvSpPr>
            <a:spLocks noGrp="1"/>
          </p:cNvSpPr>
          <p:nvPr>
            <p:ph type="sldNum" sz="quarter" idx="10"/>
          </p:nvPr>
        </p:nvSpPr>
        <p:spPr>
          <a:xfrm>
            <a:off x="9072033" y="6443663"/>
            <a:ext cx="2844800" cy="360362"/>
          </a:xfrm>
          <a:prstGeom prst="rect">
            <a:avLst/>
          </a:prstGeom>
        </p:spPr>
        <p:txBody>
          <a:bodyPr vert="horz" lIns="91440" tIns="45720" rIns="91440" bIns="45720" rtlCol="0" anchor="ctr"/>
          <a:lstStyle>
            <a:lvl1pPr algn="r">
              <a:defRPr sz="1200" b="0">
                <a:solidFill>
                  <a:schemeClr val="bg1"/>
                </a:solidFill>
                <a:latin typeface="Segoe UI" panose="020B0502040204020203" pitchFamily="34" charset="0"/>
                <a:ea typeface="Segoe UI" panose="020B0502040204020203" pitchFamily="34" charset="0"/>
                <a:cs typeface="Segoe UI" panose="020B0502040204020203" pitchFamily="34" charset="0"/>
              </a:defRPr>
            </a:lvl1pPr>
          </a:lstStyle>
          <a:p>
            <a:pPr>
              <a:defRPr/>
            </a:pPr>
            <a:fld id="{44499426-F32C-49EE-8436-0AA6AF0E293D}" type="slidenum">
              <a:rPr lang="uk-UA"/>
              <a:pPr>
                <a:defRPr/>
              </a:pPr>
              <a:t>‹#›</a:t>
            </a:fld>
            <a:endParaRPr lang="uk-UA"/>
          </a:p>
        </p:txBody>
      </p:sp>
    </p:spTree>
    <p:extLst>
      <p:ext uri="{BB962C8B-B14F-4D97-AF65-F5344CB8AC3E}">
        <p14:creationId xmlns:p14="http://schemas.microsoft.com/office/powerpoint/2010/main" val="337060883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914400"/>
            <a:ext cx="11582400" cy="609600"/>
          </a:xfrm>
        </p:spPr>
        <p:txBody>
          <a:bodyPr/>
          <a:lstStyle/>
          <a:p>
            <a:r>
              <a:rPr lang="en-US"/>
              <a:t>Click to edit Master title style</a:t>
            </a:r>
            <a:endParaRPr lang="uk-UA"/>
          </a:p>
        </p:txBody>
      </p:sp>
      <p:sp>
        <p:nvSpPr>
          <p:cNvPr id="3" name="Table Placeholder 2"/>
          <p:cNvSpPr>
            <a:spLocks noGrp="1"/>
          </p:cNvSpPr>
          <p:nvPr>
            <p:ph type="tbl" idx="1"/>
          </p:nvPr>
        </p:nvSpPr>
        <p:spPr>
          <a:xfrm>
            <a:off x="304800" y="1828800"/>
            <a:ext cx="11582400" cy="4724400"/>
          </a:xfrm>
        </p:spPr>
        <p:txBody>
          <a:bodyPr/>
          <a:lstStyle/>
          <a:p>
            <a:pPr lvl="0"/>
            <a:endParaRPr lang="uk-UA" noProof="0"/>
          </a:p>
        </p:txBody>
      </p:sp>
    </p:spTree>
    <p:extLst>
      <p:ext uri="{BB962C8B-B14F-4D97-AF65-F5344CB8AC3E}">
        <p14:creationId xmlns:p14="http://schemas.microsoft.com/office/powerpoint/2010/main" val="3164809040"/>
      </p:ext>
    </p:extLst>
  </p:cSld>
  <p:clrMapOvr>
    <a:masterClrMapping/>
  </p:clrMapOvr>
  <p:transition advTm="5000"/>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uk-U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Tree>
    <p:extLst>
      <p:ext uri="{BB962C8B-B14F-4D97-AF65-F5344CB8AC3E}">
        <p14:creationId xmlns:p14="http://schemas.microsoft.com/office/powerpoint/2010/main" val="3455441498"/>
      </p:ext>
    </p:extLst>
  </p:cSld>
  <p:clrMapOvr>
    <a:masterClrMapping/>
  </p:clrMapOvr>
  <p:transition advTm="500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image" Target="../media/image3.emf"/><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theme" Target="../theme/theme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8"/>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89" r:id="rId15"/>
    <p:sldLayoutId id="2147483691"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0" r:id="rId15"/>
    <p:sldLayoutId id="2147483692" r:id="rId16"/>
    <p:sldLayoutId id="2147483693" r:id="rId17"/>
    <p:sldLayoutId id="2147483694" r:id="rId18"/>
    <p:sldLayoutId id="2147483695"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png"/><Relationship Id="rId7"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3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1.xml"/><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3" Type="http://schemas.openxmlformats.org/officeDocument/2006/relationships/hyperlink" Target="https://mothereff.in/js-variables" TargetMode="External"/><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31.xml"/><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31.xml"/><Relationship Id="rId4" Type="http://schemas.openxmlformats.org/officeDocument/2006/relationships/image" Target="../media/image23.png"/></Relationships>
</file>

<file path=ppt/slides/_rels/slide35.xml.rels><?xml version="1.0" encoding="UTF-8" standalone="yes"?>
<Relationships xmlns="http://schemas.openxmlformats.org/package/2006/relationships"><Relationship Id="rId3" Type="http://schemas.openxmlformats.org/officeDocument/2006/relationships/hyperlink" Target="https://www.w3schools.com/" TargetMode="External"/><Relationship Id="rId2" Type="http://schemas.openxmlformats.org/officeDocument/2006/relationships/hyperlink" Target="https://www.tutorialrepublic.com/javascript-tutorial/" TargetMode="External"/><Relationship Id="rId1" Type="http://schemas.openxmlformats.org/officeDocument/2006/relationships/slideLayout" Target="../slideLayouts/slideLayout31.xml"/><Relationship Id="rId5" Type="http://schemas.openxmlformats.org/officeDocument/2006/relationships/hyperlink" Target="https://metanit.com/web/javascript/" TargetMode="External"/><Relationship Id="rId4" Type="http://schemas.openxmlformats.org/officeDocument/2006/relationships/hyperlink" Target="https://learn.javascript.ru/"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541" y="174928"/>
            <a:ext cx="12065934" cy="6683071"/>
          </a:xfrm>
        </p:spPr>
        <p:txBody>
          <a:bodyPr/>
          <a:lstStyle/>
          <a:p>
            <a:r>
              <a:rPr lang="en-US" sz="12000" dirty="0"/>
              <a:t>Intro to JavaScript</a:t>
            </a:r>
          </a:p>
        </p:txBody>
      </p:sp>
      <p:sp>
        <p:nvSpPr>
          <p:cNvPr id="3" name="Text Placeholder 2"/>
          <p:cNvSpPr>
            <a:spLocks noGrp="1"/>
          </p:cNvSpPr>
          <p:nvPr/>
        </p:nvSpPr>
        <p:spPr>
          <a:xfrm>
            <a:off x="457200" y="5730838"/>
            <a:ext cx="3467100" cy="730324"/>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Ivaniuk Oleh</a:t>
            </a:r>
          </a:p>
          <a:p>
            <a:r>
              <a:rPr lang="en-US" dirty="0" err="1"/>
              <a:t>Upd</a:t>
            </a:r>
            <a:r>
              <a:rPr lang="en-US" dirty="0"/>
              <a:t>. 07.2020</a:t>
            </a:r>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79818" y="1254754"/>
            <a:ext cx="3486128" cy="595311"/>
          </a:xfrm>
        </p:spPr>
        <p:txBody>
          <a:bodyPr rtlCol="0">
            <a:normAutofit/>
          </a:bodyPr>
          <a:lstStyle/>
          <a:p>
            <a:pPr algn="just">
              <a:spcAft>
                <a:spcPts val="600"/>
              </a:spcAft>
            </a:pPr>
            <a:r>
              <a:rPr lang="en-US" altLang="en-US" sz="2400" b="1" dirty="0">
                <a:solidFill>
                  <a:srgbClr val="7030A0"/>
                </a:solidFill>
              </a:rPr>
              <a:t>"Easy" code editors</a:t>
            </a:r>
            <a:endParaRPr lang="en-US" altLang="en-US" sz="2400" dirty="0">
              <a:solidFill>
                <a:srgbClr val="7030A0"/>
              </a:solidFill>
            </a:endParaRPr>
          </a:p>
          <a:p>
            <a:pPr algn="just"/>
            <a:endParaRPr lang="en-US" alt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 Development Tools</a:t>
            </a:r>
            <a:br>
              <a:rPr lang="en-US" b="1" dirty="0">
                <a:latin typeface="Proxima Nova Black" charset="0"/>
              </a:rPr>
            </a:br>
            <a:endParaRPr lang="en-US" b="1" dirty="0">
              <a:latin typeface="Proxima Nova Black" charset="0"/>
            </a:endParaRPr>
          </a:p>
        </p:txBody>
      </p:sp>
      <p:sp>
        <p:nvSpPr>
          <p:cNvPr id="4" name="Content Placeholder 2">
            <a:extLst>
              <a:ext uri="{FF2B5EF4-FFF2-40B4-BE49-F238E27FC236}">
                <a16:creationId xmlns:a16="http://schemas.microsoft.com/office/drawing/2014/main" id="{2A46A0C8-8743-44F3-ADA4-31065EC466D4}"/>
              </a:ext>
            </a:extLst>
          </p:cNvPr>
          <p:cNvSpPr txBox="1">
            <a:spLocks/>
          </p:cNvSpPr>
          <p:nvPr/>
        </p:nvSpPr>
        <p:spPr>
          <a:xfrm>
            <a:off x="5954233" y="1268933"/>
            <a:ext cx="5720315" cy="570500"/>
          </a:xfrm>
        </p:spPr>
        <p:txBody>
          <a:bodyPr rtlCol="0">
            <a:no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sz="2400" b="1" dirty="0">
                <a:solidFill>
                  <a:srgbClr val="7030A0"/>
                </a:solidFill>
              </a:rPr>
              <a:t>IDE (Integrated Development Environment) </a:t>
            </a:r>
            <a:endParaRPr lang="en-US" altLang="en-US" sz="2400" b="1" dirty="0">
              <a:solidFill>
                <a:srgbClr val="7030A0"/>
              </a:solidFill>
            </a:endParaRPr>
          </a:p>
          <a:p>
            <a:pPr algn="just"/>
            <a:endParaRPr lang="en-US" altLang="en-US" sz="2400" dirty="0"/>
          </a:p>
        </p:txBody>
      </p:sp>
      <p:pic>
        <p:nvPicPr>
          <p:cNvPr id="5" name="Picture 6" descr="http://blog.taylormcgann.com/wp-content/uploads/2012/03/sublime-text-icon.png"/>
          <p:cNvPicPr>
            <a:picLocks noChangeAspect="1" noChangeArrowheads="1"/>
          </p:cNvPicPr>
          <p:nvPr/>
        </p:nvPicPr>
        <p:blipFill>
          <a:blip r:embed="rId3"/>
          <a:srcRect/>
          <a:stretch>
            <a:fillRect/>
          </a:stretch>
        </p:blipFill>
        <p:spPr bwMode="auto">
          <a:xfrm>
            <a:off x="531629" y="2046593"/>
            <a:ext cx="896128" cy="896128"/>
          </a:xfrm>
          <a:prstGeom prst="rect">
            <a:avLst/>
          </a:prstGeom>
          <a:noFill/>
        </p:spPr>
      </p:pic>
      <p:sp>
        <p:nvSpPr>
          <p:cNvPr id="2" name="AutoShape 2" descr="Результат пошуку зображень за запитом &quot;visual studio code&quo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3" name="AutoShape 4" descr="Результат пошуку зображень за запитом &quot;visual studio code&quot;"/>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6" name="AutoShape 6" descr="Результат пошуку зображень за запитом &quot;visual studio code&quot;"/>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pic>
        <p:nvPicPr>
          <p:cNvPr id="1031" name="Picture 7" descr="C:\Users\Alex\Desktop\VSC.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0876" y="4175343"/>
            <a:ext cx="814981" cy="811359"/>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Результат пошуку зображень за запитом &quot;Atom&quot;"/>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74160" y="3142211"/>
            <a:ext cx="791840" cy="791840"/>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descr="Результат пошуку зображень за запитом &quot;Brackets&quot;"/>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02142" y="5333562"/>
            <a:ext cx="822690" cy="822690"/>
          </a:xfrm>
          <a:prstGeom prst="rect">
            <a:avLst/>
          </a:prstGeom>
          <a:noFill/>
          <a:extLst>
            <a:ext uri="{909E8E84-426E-40DD-AFC4-6F175D3DCCD1}">
              <a14:hiddenFill xmlns:a14="http://schemas.microsoft.com/office/drawing/2010/main">
                <a:solidFill>
                  <a:srgbClr val="FFFFFF"/>
                </a:solidFill>
              </a14:hiddenFill>
            </a:ext>
          </a:extLst>
        </p:spPr>
      </p:pic>
      <p:sp>
        <p:nvSpPr>
          <p:cNvPr id="12" name="Content Placeholder 2">
            <a:extLst>
              <a:ext uri="{FF2B5EF4-FFF2-40B4-BE49-F238E27FC236}">
                <a16:creationId xmlns:a16="http://schemas.microsoft.com/office/drawing/2014/main" id="{2A46A0C8-8743-44F3-ADA4-31065EC466D4}"/>
              </a:ext>
            </a:extLst>
          </p:cNvPr>
          <p:cNvSpPr txBox="1">
            <a:spLocks/>
          </p:cNvSpPr>
          <p:nvPr/>
        </p:nvSpPr>
        <p:spPr>
          <a:xfrm>
            <a:off x="1925845" y="2292698"/>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Sublime Text</a:t>
            </a:r>
          </a:p>
          <a:p>
            <a:pPr algn="just"/>
            <a:endParaRPr lang="en-US" altLang="en-US" sz="2400" dirty="0"/>
          </a:p>
        </p:txBody>
      </p:sp>
      <p:sp>
        <p:nvSpPr>
          <p:cNvPr id="13" name="Content Placeholder 2">
            <a:extLst>
              <a:ext uri="{FF2B5EF4-FFF2-40B4-BE49-F238E27FC236}">
                <a16:creationId xmlns:a16="http://schemas.microsoft.com/office/drawing/2014/main" id="{2A46A0C8-8743-44F3-ADA4-31065EC466D4}"/>
              </a:ext>
            </a:extLst>
          </p:cNvPr>
          <p:cNvSpPr txBox="1">
            <a:spLocks/>
          </p:cNvSpPr>
          <p:nvPr/>
        </p:nvSpPr>
        <p:spPr>
          <a:xfrm>
            <a:off x="1940019" y="3336172"/>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Atom</a:t>
            </a:r>
          </a:p>
          <a:p>
            <a:pPr algn="just"/>
            <a:endParaRPr lang="en-US" altLang="en-US" sz="2400" dirty="0"/>
          </a:p>
        </p:txBody>
      </p:sp>
      <p:sp>
        <p:nvSpPr>
          <p:cNvPr id="14" name="Content Placeholder 2">
            <a:extLst>
              <a:ext uri="{FF2B5EF4-FFF2-40B4-BE49-F238E27FC236}">
                <a16:creationId xmlns:a16="http://schemas.microsoft.com/office/drawing/2014/main" id="{2A46A0C8-8743-44F3-ADA4-31065EC466D4}"/>
              </a:ext>
            </a:extLst>
          </p:cNvPr>
          <p:cNvSpPr txBox="1">
            <a:spLocks/>
          </p:cNvSpPr>
          <p:nvPr/>
        </p:nvSpPr>
        <p:spPr>
          <a:xfrm>
            <a:off x="1950644" y="4379063"/>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Visual Studio Code</a:t>
            </a:r>
          </a:p>
        </p:txBody>
      </p:sp>
      <p:sp>
        <p:nvSpPr>
          <p:cNvPr id="15" name="Content Placeholder 2">
            <a:extLst>
              <a:ext uri="{FF2B5EF4-FFF2-40B4-BE49-F238E27FC236}">
                <a16:creationId xmlns:a16="http://schemas.microsoft.com/office/drawing/2014/main" id="{2A46A0C8-8743-44F3-ADA4-31065EC466D4}"/>
              </a:ext>
            </a:extLst>
          </p:cNvPr>
          <p:cNvSpPr txBox="1">
            <a:spLocks/>
          </p:cNvSpPr>
          <p:nvPr/>
        </p:nvSpPr>
        <p:spPr>
          <a:xfrm>
            <a:off x="1940016" y="5542948"/>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Brackets</a:t>
            </a:r>
          </a:p>
        </p:txBody>
      </p:sp>
      <p:pic>
        <p:nvPicPr>
          <p:cNvPr id="1037" name="Picture 13" descr="Результат пошуку зображень за запитом &quot;WebStorm&quot;"/>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6067290" y="2030662"/>
            <a:ext cx="811989" cy="927987"/>
          </a:xfrm>
          <a:prstGeom prst="rect">
            <a:avLst/>
          </a:prstGeom>
          <a:noFill/>
          <a:extLst>
            <a:ext uri="{909E8E84-426E-40DD-AFC4-6F175D3DCCD1}">
              <a14:hiddenFill xmlns:a14="http://schemas.microsoft.com/office/drawing/2010/main">
                <a:solidFill>
                  <a:srgbClr val="FFFFFF"/>
                </a:solidFill>
              </a14:hiddenFill>
            </a:ext>
          </a:extLst>
        </p:spPr>
      </p:pic>
      <p:sp>
        <p:nvSpPr>
          <p:cNvPr id="17" name="Content Placeholder 2">
            <a:extLst>
              <a:ext uri="{FF2B5EF4-FFF2-40B4-BE49-F238E27FC236}">
                <a16:creationId xmlns:a16="http://schemas.microsoft.com/office/drawing/2014/main" id="{2A46A0C8-8743-44F3-ADA4-31065EC466D4}"/>
              </a:ext>
            </a:extLst>
          </p:cNvPr>
          <p:cNvSpPr txBox="1">
            <a:spLocks/>
          </p:cNvSpPr>
          <p:nvPr/>
        </p:nvSpPr>
        <p:spPr>
          <a:xfrm>
            <a:off x="7522124" y="2271430"/>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a:t>
            </a:r>
            <a:r>
              <a:rPr lang="en-US" altLang="en-US" sz="2400" dirty="0" err="1"/>
              <a:t>WebStorm</a:t>
            </a:r>
            <a:endParaRPr lang="en-US" altLang="en-US" sz="2400" dirty="0"/>
          </a:p>
        </p:txBody>
      </p:sp>
      <p:pic>
        <p:nvPicPr>
          <p:cNvPr id="1039" name="Picture 15" descr="Результат пошуку зображень за запитом &quot;Aptana&quot;"/>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844002" y="3301489"/>
            <a:ext cx="1314674" cy="473283"/>
          </a:xfrm>
          <a:prstGeom prst="rect">
            <a:avLst/>
          </a:prstGeom>
          <a:noFill/>
          <a:extLst>
            <a:ext uri="{909E8E84-426E-40DD-AFC4-6F175D3DCCD1}">
              <a14:hiddenFill xmlns:a14="http://schemas.microsoft.com/office/drawing/2010/main">
                <a:solidFill>
                  <a:srgbClr val="FFFFFF"/>
                </a:solidFill>
              </a14:hiddenFill>
            </a:ext>
          </a:extLst>
        </p:spPr>
      </p:pic>
      <p:sp>
        <p:nvSpPr>
          <p:cNvPr id="19" name="Content Placeholder 2">
            <a:extLst>
              <a:ext uri="{FF2B5EF4-FFF2-40B4-BE49-F238E27FC236}">
                <a16:creationId xmlns:a16="http://schemas.microsoft.com/office/drawing/2014/main" id="{2A46A0C8-8743-44F3-ADA4-31065EC466D4}"/>
              </a:ext>
            </a:extLst>
          </p:cNvPr>
          <p:cNvSpPr txBox="1">
            <a:spLocks/>
          </p:cNvSpPr>
          <p:nvPr/>
        </p:nvSpPr>
        <p:spPr>
          <a:xfrm>
            <a:off x="7546922" y="3330819"/>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a:t>
            </a:r>
            <a:r>
              <a:rPr lang="en-US" altLang="en-US" sz="2400" dirty="0" err="1"/>
              <a:t>Aptana</a:t>
            </a:r>
            <a:r>
              <a:rPr lang="en-US" altLang="en-US" sz="2400" dirty="0"/>
              <a:t> </a:t>
            </a:r>
          </a:p>
        </p:txBody>
      </p:sp>
      <p:pic>
        <p:nvPicPr>
          <p:cNvPr id="1041" name="Picture 17" descr="Результат пошуку зображень за запитом &quot;Netbeans&quo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081829" y="4170248"/>
            <a:ext cx="811359" cy="811359"/>
          </a:xfrm>
          <a:prstGeom prst="rect">
            <a:avLst/>
          </a:prstGeom>
          <a:noFill/>
          <a:extLst>
            <a:ext uri="{909E8E84-426E-40DD-AFC4-6F175D3DCCD1}">
              <a14:hiddenFill xmlns:a14="http://schemas.microsoft.com/office/drawing/2010/main">
                <a:solidFill>
                  <a:srgbClr val="FFFFFF"/>
                </a:solidFill>
              </a14:hiddenFill>
            </a:ext>
          </a:extLst>
        </p:spPr>
      </p:pic>
      <p:sp>
        <p:nvSpPr>
          <p:cNvPr id="22" name="Content Placeholder 2">
            <a:extLst>
              <a:ext uri="{FF2B5EF4-FFF2-40B4-BE49-F238E27FC236}">
                <a16:creationId xmlns:a16="http://schemas.microsoft.com/office/drawing/2014/main" id="{2A46A0C8-8743-44F3-ADA4-31065EC466D4}"/>
              </a:ext>
            </a:extLst>
          </p:cNvPr>
          <p:cNvSpPr txBox="1">
            <a:spLocks/>
          </p:cNvSpPr>
          <p:nvPr/>
        </p:nvSpPr>
        <p:spPr>
          <a:xfrm>
            <a:off x="7571719" y="4304632"/>
            <a:ext cx="3486128" cy="595311"/>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spcAft>
                <a:spcPts val="600"/>
              </a:spcAft>
            </a:pPr>
            <a:r>
              <a:rPr lang="en-US" altLang="en-US" sz="2400" dirty="0"/>
              <a:t>-   </a:t>
            </a:r>
            <a:r>
              <a:rPr lang="en-US" altLang="en-US" sz="2400" dirty="0" err="1"/>
              <a:t>Netbeans</a:t>
            </a:r>
            <a:endParaRPr lang="en-US" altLang="en-US" sz="2400" dirty="0"/>
          </a:p>
        </p:txBody>
      </p:sp>
    </p:spTree>
    <p:extLst>
      <p:ext uri="{BB962C8B-B14F-4D97-AF65-F5344CB8AC3E}">
        <p14:creationId xmlns:p14="http://schemas.microsoft.com/office/powerpoint/2010/main" val="3656788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48428"/>
            <a:ext cx="11494709" cy="5358697"/>
          </a:xfrm>
        </p:spPr>
        <p:txBody>
          <a:bodyPr rtlCol="0">
            <a:normAutofit/>
          </a:bodyPr>
          <a:lstStyle/>
          <a:p>
            <a:pPr>
              <a:spcBef>
                <a:spcPts val="1800"/>
              </a:spcBef>
            </a:pPr>
            <a:r>
              <a:rPr lang="en-US" sz="2400" dirty="0"/>
              <a:t>There are typically </a:t>
            </a:r>
            <a:r>
              <a:rPr lang="en-US" sz="2400" b="1" dirty="0">
                <a:solidFill>
                  <a:srgbClr val="7030A0"/>
                </a:solidFill>
              </a:rPr>
              <a:t>three ways to add JavaScript </a:t>
            </a:r>
            <a:r>
              <a:rPr lang="en-US" sz="2400" dirty="0"/>
              <a:t>to a web page:</a:t>
            </a:r>
          </a:p>
          <a:p>
            <a:pPr marL="342900" indent="-342900">
              <a:spcBef>
                <a:spcPts val="1800"/>
              </a:spcBef>
              <a:buClrTx/>
              <a:buFont typeface="Arial" pitchFamily="34" charset="0"/>
              <a:buChar char="•"/>
            </a:pPr>
            <a:r>
              <a:rPr lang="en-US" sz="2400" dirty="0"/>
              <a:t>Placing the JavaScript code directly </a:t>
            </a:r>
            <a:r>
              <a:rPr lang="en-US" sz="2400" b="1" dirty="0">
                <a:solidFill>
                  <a:srgbClr val="7030A0"/>
                </a:solidFill>
              </a:rPr>
              <a:t>inside an HTML</a:t>
            </a:r>
            <a:r>
              <a:rPr lang="en-US" sz="2400" dirty="0">
                <a:solidFill>
                  <a:srgbClr val="7030A0"/>
                </a:solidFill>
              </a:rPr>
              <a:t> </a:t>
            </a:r>
            <a:r>
              <a:rPr lang="en-US" sz="2400" b="1" dirty="0">
                <a:solidFill>
                  <a:srgbClr val="7030A0"/>
                </a:solidFill>
              </a:rPr>
              <a:t>tag</a:t>
            </a:r>
            <a:r>
              <a:rPr lang="en-US" sz="2400" dirty="0"/>
              <a:t> using the special </a:t>
            </a:r>
            <a:r>
              <a:rPr lang="en-US" sz="2400" b="1" dirty="0">
                <a:solidFill>
                  <a:srgbClr val="7030A0"/>
                </a:solidFill>
              </a:rPr>
              <a:t>tag attributes </a:t>
            </a:r>
            <a:r>
              <a:rPr lang="en-US" sz="2400" dirty="0"/>
              <a:t>such as </a:t>
            </a:r>
            <a:r>
              <a:rPr lang="en-US" sz="2400" i="1" dirty="0" err="1"/>
              <a:t>onclick</a:t>
            </a:r>
            <a:r>
              <a:rPr lang="en-US" sz="2400" dirty="0"/>
              <a:t>, </a:t>
            </a:r>
            <a:r>
              <a:rPr lang="en-US" sz="2400" i="1" dirty="0" err="1"/>
              <a:t>onmouseover</a:t>
            </a:r>
            <a:r>
              <a:rPr lang="en-US" sz="2400" dirty="0"/>
              <a:t>, </a:t>
            </a:r>
            <a:r>
              <a:rPr lang="en-US" sz="2400" i="1" dirty="0" err="1"/>
              <a:t>onkeypress</a:t>
            </a:r>
            <a:r>
              <a:rPr lang="en-US" sz="2400" dirty="0"/>
              <a:t>, </a:t>
            </a:r>
            <a:r>
              <a:rPr lang="en-US" sz="2400" i="1" dirty="0" err="1"/>
              <a:t>onload</a:t>
            </a:r>
            <a:r>
              <a:rPr lang="en-US" sz="2400" dirty="0"/>
              <a:t>, etc.</a:t>
            </a:r>
          </a:p>
          <a:p>
            <a:pPr marL="342900" indent="-342900">
              <a:spcBef>
                <a:spcPts val="1800"/>
              </a:spcBef>
              <a:buClrTx/>
              <a:buFont typeface="Arial" pitchFamily="34" charset="0"/>
              <a:buChar char="•"/>
            </a:pPr>
            <a:r>
              <a:rPr lang="en-US" sz="2400" dirty="0"/>
              <a:t>Embedding the JavaScript code </a:t>
            </a:r>
            <a:r>
              <a:rPr lang="en-US" sz="2400" b="1" dirty="0">
                <a:solidFill>
                  <a:srgbClr val="7030A0"/>
                </a:solidFill>
              </a:rPr>
              <a:t>between</a:t>
            </a:r>
            <a:r>
              <a:rPr lang="en-US" sz="2400" dirty="0">
                <a:solidFill>
                  <a:srgbClr val="7030A0"/>
                </a:solidFill>
              </a:rPr>
              <a:t> </a:t>
            </a:r>
            <a:r>
              <a:rPr lang="en-US" sz="2400" dirty="0"/>
              <a:t>a pair of</a:t>
            </a:r>
            <a:r>
              <a:rPr lang="en-US" sz="2400" b="1" dirty="0"/>
              <a:t> </a:t>
            </a:r>
            <a:r>
              <a:rPr lang="en-US" sz="2400" b="1" dirty="0">
                <a:solidFill>
                  <a:srgbClr val="7030A0"/>
                </a:solidFill>
              </a:rPr>
              <a:t>&lt;</a:t>
            </a:r>
            <a:r>
              <a:rPr lang="en-US" sz="2400" b="1" i="1" dirty="0">
                <a:solidFill>
                  <a:srgbClr val="7030A0"/>
                </a:solidFill>
              </a:rPr>
              <a:t>script</a:t>
            </a:r>
            <a:r>
              <a:rPr lang="en-US" sz="2400" b="1" dirty="0">
                <a:solidFill>
                  <a:srgbClr val="7030A0"/>
                </a:solidFill>
              </a:rPr>
              <a:t>&gt; </a:t>
            </a:r>
            <a:r>
              <a:rPr lang="en-US" sz="2400" dirty="0"/>
              <a:t>and </a:t>
            </a:r>
            <a:r>
              <a:rPr lang="en-US" sz="2400" b="1" dirty="0">
                <a:solidFill>
                  <a:srgbClr val="7030A0"/>
                </a:solidFill>
              </a:rPr>
              <a:t>&lt;/</a:t>
            </a:r>
            <a:r>
              <a:rPr lang="en-US" sz="2400" b="1" i="1" dirty="0">
                <a:solidFill>
                  <a:srgbClr val="7030A0"/>
                </a:solidFill>
              </a:rPr>
              <a:t>script</a:t>
            </a:r>
            <a:r>
              <a:rPr lang="en-US" sz="2400" b="1" dirty="0">
                <a:solidFill>
                  <a:srgbClr val="7030A0"/>
                </a:solidFill>
              </a:rPr>
              <a:t>&gt; tag</a:t>
            </a:r>
            <a:r>
              <a:rPr lang="en-US" sz="2400" dirty="0"/>
              <a:t>.</a:t>
            </a:r>
          </a:p>
          <a:p>
            <a:pPr marL="342900" indent="-342900">
              <a:spcBef>
                <a:spcPts val="1800"/>
              </a:spcBef>
              <a:buClrTx/>
              <a:buFont typeface="Arial" pitchFamily="34" charset="0"/>
              <a:buChar char="•"/>
            </a:pPr>
            <a:r>
              <a:rPr lang="en-US" sz="2400" dirty="0"/>
              <a:t>Creating an </a:t>
            </a:r>
            <a:r>
              <a:rPr lang="en-US" sz="2400" b="1" dirty="0">
                <a:solidFill>
                  <a:srgbClr val="7030A0"/>
                </a:solidFill>
              </a:rPr>
              <a:t>external JavaScript file</a:t>
            </a:r>
            <a:r>
              <a:rPr lang="en-US" sz="2400" b="1" dirty="0"/>
              <a:t> </a:t>
            </a:r>
            <a:r>
              <a:rPr lang="en-US" sz="2400" dirty="0"/>
              <a:t>with the .</a:t>
            </a:r>
            <a:r>
              <a:rPr lang="en-US" sz="2400" dirty="0" err="1"/>
              <a:t>js</a:t>
            </a:r>
            <a:r>
              <a:rPr lang="en-US" sz="2400" dirty="0"/>
              <a:t> extension and then load it within the page through the </a:t>
            </a:r>
            <a:r>
              <a:rPr lang="en-US" sz="2400" dirty="0" err="1"/>
              <a:t>src</a:t>
            </a:r>
            <a:r>
              <a:rPr lang="en-US" sz="2400" dirty="0"/>
              <a:t> attribute of the &lt;</a:t>
            </a:r>
            <a:r>
              <a:rPr lang="en-US" sz="2400" i="1" dirty="0"/>
              <a:t>script</a:t>
            </a:r>
            <a:r>
              <a:rPr lang="en-US" sz="2400" dirty="0"/>
              <a:t>&gt; tag.</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Adding JavaScript to Web Page</a:t>
            </a:r>
          </a:p>
        </p:txBody>
      </p:sp>
    </p:spTree>
    <p:extLst>
      <p:ext uri="{BB962C8B-B14F-4D97-AF65-F5344CB8AC3E}">
        <p14:creationId xmlns:p14="http://schemas.microsoft.com/office/powerpoint/2010/main" val="3259251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Скругленный прямоугольник 7"/>
          <p:cNvSpPr/>
          <p:nvPr/>
        </p:nvSpPr>
        <p:spPr>
          <a:xfrm>
            <a:off x="659226" y="5242701"/>
            <a:ext cx="8817930" cy="1200329"/>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400" dirty="0"/>
              <a:t>You should avoid placing large amount of JavaScript code inline as it clutters up your HTML with JavaScript and makes your JavaScript code difficult to maintain</a:t>
            </a:r>
            <a:endParaRPr lang="ru-RU" sz="2400" dirty="0"/>
          </a:p>
        </p:txBody>
      </p:sp>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586142" y="1137797"/>
            <a:ext cx="11605857" cy="3933933"/>
          </a:xfrm>
        </p:spPr>
        <p:txBody>
          <a:bodyPr rtlCol="0">
            <a:normAutofit lnSpcReduction="10000"/>
          </a:bodyPr>
          <a:lstStyle/>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DOCTYPE</a:t>
            </a:r>
            <a:r>
              <a:rPr lang="en-US" sz="2000" dirty="0">
                <a:latin typeface="Consolas" pitchFamily="49" charset="0"/>
                <a:cs typeface="Consolas" pitchFamily="49" charset="0"/>
              </a:rPr>
              <a:t> html&gt;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html</a:t>
            </a:r>
            <a:r>
              <a:rPr lang="en-US" sz="2000" dirty="0">
                <a:latin typeface="Consolas" pitchFamily="49" charset="0"/>
                <a:cs typeface="Consolas" pitchFamily="49" charset="0"/>
              </a:rPr>
              <a:t> </a:t>
            </a:r>
            <a:r>
              <a:rPr lang="en-US" sz="2000" dirty="0" err="1">
                <a:latin typeface="Consolas" pitchFamily="49" charset="0"/>
                <a:cs typeface="Consolas" pitchFamily="49" charset="0"/>
              </a:rPr>
              <a:t>lang</a:t>
            </a:r>
            <a:r>
              <a:rPr lang="en-US" sz="2000" dirty="0">
                <a:latin typeface="Consolas" pitchFamily="49" charset="0"/>
                <a:cs typeface="Consolas" pitchFamily="49" charset="0"/>
              </a:rPr>
              <a:t>="en"&gt;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head</a:t>
            </a:r>
            <a:r>
              <a:rPr lang="en-US" sz="2000" dirty="0">
                <a:latin typeface="Consolas" pitchFamily="49" charset="0"/>
                <a:cs typeface="Consolas" pitchFamily="49" charset="0"/>
              </a:rPr>
              <a:t>&gt;</a:t>
            </a:r>
          </a:p>
          <a:p>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meta</a:t>
            </a:r>
            <a:r>
              <a:rPr lang="en-US" sz="2000" dirty="0">
                <a:latin typeface="Consolas" pitchFamily="49" charset="0"/>
                <a:cs typeface="Consolas" pitchFamily="49" charset="0"/>
              </a:rPr>
              <a:t> charset="UTF-8"&gt;</a:t>
            </a:r>
          </a:p>
          <a:p>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title</a:t>
            </a:r>
            <a:r>
              <a:rPr lang="en-US" sz="2000" dirty="0">
                <a:latin typeface="Consolas" pitchFamily="49" charset="0"/>
                <a:cs typeface="Consolas" pitchFamily="49" charset="0"/>
              </a:rPr>
              <a:t>&gt;Including JavaScript&lt;/</a:t>
            </a:r>
            <a:r>
              <a:rPr lang="en-US" sz="2000" dirty="0">
                <a:solidFill>
                  <a:srgbClr val="0070C0"/>
                </a:solidFill>
                <a:latin typeface="Consolas" pitchFamily="49" charset="0"/>
                <a:cs typeface="Consolas" pitchFamily="49" charset="0"/>
              </a:rPr>
              <a:t>title</a:t>
            </a:r>
            <a:r>
              <a:rPr lang="en-US" sz="2000" dirty="0">
                <a:latin typeface="Consolas" pitchFamily="49" charset="0"/>
                <a:cs typeface="Consolas" pitchFamily="49" charset="0"/>
              </a:rPr>
              <a:t>&gt;        </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head</a:t>
            </a:r>
            <a:r>
              <a:rPr lang="en-US" sz="2000" dirty="0">
                <a:latin typeface="Consolas" pitchFamily="49" charset="0"/>
                <a:cs typeface="Consolas" pitchFamily="49" charset="0"/>
              </a:rPr>
              <a:t>&gt;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    </a:t>
            </a:r>
          </a:p>
          <a:p>
            <a:r>
              <a:rPr lang="en-US" sz="2000" dirty="0">
                <a:latin typeface="Consolas" pitchFamily="49" charset="0"/>
                <a:cs typeface="Consolas" pitchFamily="49" charset="0"/>
              </a:rPr>
              <a:t>    &lt;</a:t>
            </a:r>
            <a:r>
              <a:rPr lang="en-US" sz="2000" dirty="0">
                <a:solidFill>
                  <a:srgbClr val="0070C0"/>
                </a:solidFill>
                <a:latin typeface="Consolas" pitchFamily="49" charset="0"/>
                <a:cs typeface="Consolas" pitchFamily="49" charset="0"/>
              </a:rPr>
              <a:t>button</a:t>
            </a:r>
            <a:r>
              <a:rPr lang="en-US" sz="2000" dirty="0">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onclick</a:t>
            </a:r>
            <a:r>
              <a:rPr lang="en-US" sz="2000" dirty="0">
                <a:latin typeface="Consolas" pitchFamily="49" charset="0"/>
                <a:cs typeface="Consolas" pitchFamily="49" charset="0"/>
              </a:rPr>
              <a:t>="</a:t>
            </a:r>
            <a:r>
              <a:rPr lang="en-US" sz="2000" dirty="0">
                <a:solidFill>
                  <a:srgbClr val="7030A0"/>
                </a:solidFill>
                <a:latin typeface="Consolas" pitchFamily="49" charset="0"/>
                <a:cs typeface="Consolas" pitchFamily="49" charset="0"/>
              </a:rPr>
              <a:t>alert</a:t>
            </a:r>
            <a:r>
              <a:rPr lang="en-US" sz="2000" dirty="0">
                <a:latin typeface="Consolas" pitchFamily="49" charset="0"/>
                <a:cs typeface="Consolas" pitchFamily="49" charset="0"/>
              </a:rPr>
              <a:t>('Hello in JavaScript world!')"&gt;Click Me&lt;/</a:t>
            </a:r>
            <a:r>
              <a:rPr lang="en-US" sz="2000" dirty="0">
                <a:solidFill>
                  <a:srgbClr val="0070C0"/>
                </a:solidFill>
                <a:latin typeface="Consolas" pitchFamily="49" charset="0"/>
                <a:cs typeface="Consolas" pitchFamily="49" charset="0"/>
              </a:rPr>
              <a:t>button</a:t>
            </a:r>
            <a:r>
              <a:rPr lang="en-US" sz="2000" dirty="0">
                <a:latin typeface="Consolas" pitchFamily="49" charset="0"/>
                <a:cs typeface="Consolas" pitchFamily="49" charset="0"/>
              </a:rPr>
              <a:t>&gt;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body</a:t>
            </a:r>
            <a:r>
              <a:rPr lang="en-US" sz="2000" dirty="0">
                <a:latin typeface="Consolas" pitchFamily="49" charset="0"/>
                <a:cs typeface="Consolas" pitchFamily="49" charset="0"/>
              </a:rPr>
              <a:t>&gt;</a:t>
            </a:r>
          </a:p>
          <a:p>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html</a:t>
            </a:r>
            <a:r>
              <a:rPr lang="en-US" sz="2000" dirty="0">
                <a:latin typeface="Consolas" pitchFamily="49" charset="0"/>
                <a:cs typeface="Consolas" pitchFamily="49" charset="0"/>
              </a:rPr>
              <a:t>&gt;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Adding JavaScript to Web Page</a:t>
            </a:r>
            <a:r>
              <a:rPr lang="uk-UA" b="1" dirty="0">
                <a:latin typeface="Proxima Nova Black" charset="0"/>
              </a:rPr>
              <a:t>.</a:t>
            </a:r>
            <a:r>
              <a:rPr lang="en-US" sz="3600" b="1" dirty="0">
                <a:latin typeface="Proxima Nova Black" charset="0"/>
              </a:rPr>
              <a:t> Inside an HTML</a:t>
            </a:r>
            <a:r>
              <a:rPr lang="en-US" sz="3600" dirty="0">
                <a:latin typeface="Proxima Nova Black" charset="0"/>
              </a:rPr>
              <a:t> </a:t>
            </a:r>
            <a:r>
              <a:rPr lang="en-US" sz="3600" b="1" dirty="0">
                <a:latin typeface="Proxima Nova Black" charset="0"/>
              </a:rPr>
              <a:t>tag</a:t>
            </a:r>
            <a:r>
              <a:rPr lang="en-US" sz="3600" dirty="0">
                <a:latin typeface="Proxima Nova Black" charset="0"/>
              </a:rPr>
              <a:t> </a:t>
            </a:r>
            <a:endParaRPr lang="en-US" b="1" dirty="0">
              <a:latin typeface="Proxima Nova Black" charset="0"/>
            </a:endParaRPr>
          </a:p>
        </p:txBody>
      </p:sp>
      <p:sp>
        <p:nvSpPr>
          <p:cNvPr id="6" name="Прямоугольник 5"/>
          <p:cNvSpPr/>
          <p:nvPr/>
        </p:nvSpPr>
        <p:spPr>
          <a:xfrm>
            <a:off x="96127" y="5335035"/>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81934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150197" y="1329196"/>
            <a:ext cx="12172933" cy="3848850"/>
          </a:xfrm>
        </p:spPr>
        <p:txBody>
          <a:bodyPr rtlCol="0">
            <a:noAutofit/>
          </a:bodyPr>
          <a:lstStyle/>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DOCTYPE</a:t>
            </a:r>
            <a:r>
              <a:rPr lang="en-US" sz="1900" dirty="0">
                <a:latin typeface="Consolas" pitchFamily="49" charset="0"/>
                <a:cs typeface="Consolas" pitchFamily="49" charset="0"/>
              </a:rPr>
              <a:t> html&gt;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html</a:t>
            </a:r>
            <a:r>
              <a:rPr lang="en-US" sz="1900" dirty="0">
                <a:latin typeface="Consolas" pitchFamily="49" charset="0"/>
                <a:cs typeface="Consolas" pitchFamily="49" charset="0"/>
              </a:rPr>
              <a:t> </a:t>
            </a:r>
            <a:r>
              <a:rPr lang="en-US" sz="1900" dirty="0" err="1">
                <a:latin typeface="Consolas" pitchFamily="49" charset="0"/>
                <a:cs typeface="Consolas" pitchFamily="49" charset="0"/>
              </a:rPr>
              <a:t>lang</a:t>
            </a:r>
            <a:r>
              <a:rPr lang="en-US" sz="1900" dirty="0">
                <a:latin typeface="Consolas" pitchFamily="49" charset="0"/>
                <a:cs typeface="Consolas" pitchFamily="49" charset="0"/>
              </a:rPr>
              <a:t>="en"&gt;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head</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meta</a:t>
            </a:r>
            <a:r>
              <a:rPr lang="en-US" sz="1900" dirty="0">
                <a:latin typeface="Consolas" pitchFamily="49" charset="0"/>
                <a:cs typeface="Consolas" pitchFamily="49" charset="0"/>
              </a:rPr>
              <a:t> charset="UTF-8"&gt;</a:t>
            </a:r>
          </a:p>
          <a:p>
            <a:pPr>
              <a:spcBef>
                <a:spcPts val="600"/>
              </a:spcBef>
            </a:pPr>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title</a:t>
            </a:r>
            <a:r>
              <a:rPr lang="en-US" sz="1900" dirty="0">
                <a:latin typeface="Consolas" pitchFamily="49" charset="0"/>
                <a:cs typeface="Consolas" pitchFamily="49" charset="0"/>
              </a:rPr>
              <a:t>&gt;Embedding JavaScript&lt;/</a:t>
            </a:r>
            <a:r>
              <a:rPr lang="en-US" sz="1900" dirty="0">
                <a:solidFill>
                  <a:srgbClr val="0070C0"/>
                </a:solidFill>
                <a:latin typeface="Consolas" pitchFamily="49" charset="0"/>
                <a:cs typeface="Consolas" pitchFamily="49" charset="0"/>
              </a:rPr>
              <a:t>title</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head</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    &lt;</a:t>
            </a:r>
            <a:r>
              <a:rPr lang="en-US" sz="1900" dirty="0">
                <a:solidFill>
                  <a:srgbClr val="7030A0"/>
                </a:solidFill>
                <a:latin typeface="Consolas" pitchFamily="49" charset="0"/>
                <a:cs typeface="Consolas" pitchFamily="49" charset="0"/>
              </a:rPr>
              <a:t>script</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	</a:t>
            </a:r>
            <a:r>
              <a:rPr lang="en-US" sz="1900" dirty="0" err="1">
                <a:solidFill>
                  <a:srgbClr val="7030A0"/>
                </a:solidFill>
                <a:latin typeface="Consolas" pitchFamily="49" charset="0"/>
                <a:cs typeface="Consolas" pitchFamily="49" charset="0"/>
              </a:rPr>
              <a:t>document.write</a:t>
            </a:r>
            <a:r>
              <a:rPr lang="en-US" sz="1900" dirty="0">
                <a:latin typeface="Consolas" pitchFamily="49" charset="0"/>
                <a:cs typeface="Consolas" pitchFamily="49" charset="0"/>
              </a:rPr>
              <a:t>("Hello in JavaScript world!"); // Prints: Hello in JavaScript world!</a:t>
            </a:r>
          </a:p>
          <a:p>
            <a:pPr>
              <a:spcBef>
                <a:spcPts val="600"/>
              </a:spcBef>
            </a:pPr>
            <a:r>
              <a:rPr lang="en-US" sz="1900" dirty="0">
                <a:latin typeface="Consolas" pitchFamily="49" charset="0"/>
                <a:cs typeface="Consolas" pitchFamily="49" charset="0"/>
              </a:rPr>
              <a:t>    &lt;/</a:t>
            </a:r>
            <a:r>
              <a:rPr lang="en-US" sz="1900" dirty="0">
                <a:solidFill>
                  <a:srgbClr val="7030A0"/>
                </a:solidFill>
                <a:latin typeface="Consolas" pitchFamily="49" charset="0"/>
                <a:cs typeface="Consolas" pitchFamily="49" charset="0"/>
              </a:rPr>
              <a:t>script</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a:t>
            </a:r>
          </a:p>
          <a:p>
            <a:pPr>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html</a:t>
            </a:r>
            <a:r>
              <a:rPr lang="en-US" sz="1900" dirty="0">
                <a:latin typeface="Consolas" pitchFamily="49" charset="0"/>
                <a:cs typeface="Consolas" pitchFamily="49" charset="0"/>
              </a:rPr>
              <a:t>&gt;</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138223"/>
            <a:ext cx="11565619" cy="731525"/>
          </a:xfrm>
        </p:spPr>
        <p:txBody>
          <a:bodyPr/>
          <a:lstStyle/>
          <a:p>
            <a:r>
              <a:rPr lang="en-US" b="1" dirty="0">
                <a:latin typeface="Proxima Nova Black" charset="0"/>
              </a:rPr>
              <a:t>Adding JavaScript to Web Page. </a:t>
            </a:r>
            <a:r>
              <a:rPr lang="en-US" sz="3600" b="1" dirty="0">
                <a:latin typeface="Proxima Nova Black" charset="0"/>
              </a:rPr>
              <a:t>Embedding between &lt;</a:t>
            </a:r>
            <a:r>
              <a:rPr lang="en-US" sz="3600" b="1" i="1" dirty="0">
                <a:latin typeface="Proxima Nova Black" charset="0"/>
              </a:rPr>
              <a:t>script</a:t>
            </a:r>
            <a:r>
              <a:rPr lang="en-US" sz="3600" b="1" dirty="0">
                <a:latin typeface="Proxima Nova Black" charset="0"/>
              </a:rPr>
              <a:t>&gt; and &lt;/</a:t>
            </a:r>
            <a:r>
              <a:rPr lang="en-US" sz="3600" b="1" i="1" dirty="0">
                <a:latin typeface="Proxima Nova Black" charset="0"/>
              </a:rPr>
              <a:t>script</a:t>
            </a:r>
            <a:r>
              <a:rPr lang="en-US" sz="3600" b="1" dirty="0">
                <a:latin typeface="Proxima Nova Black" charset="0"/>
              </a:rPr>
              <a:t>&gt; tag</a:t>
            </a:r>
            <a:endParaRPr lang="en-US" b="1" dirty="0">
              <a:latin typeface="Proxima Nova Black" charset="0"/>
            </a:endParaRPr>
          </a:p>
        </p:txBody>
      </p:sp>
      <p:sp>
        <p:nvSpPr>
          <p:cNvPr id="5" name="Скругленный прямоугольник 4"/>
          <p:cNvSpPr/>
          <p:nvPr/>
        </p:nvSpPr>
        <p:spPr>
          <a:xfrm>
            <a:off x="531631" y="5529786"/>
            <a:ext cx="9260959" cy="1200329"/>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spcBef>
                <a:spcPct val="0"/>
              </a:spcBef>
              <a:defRPr/>
            </a:pPr>
            <a:r>
              <a:rPr lang="en-US" sz="2200" b="1" dirty="0"/>
              <a:t>Note:</a:t>
            </a:r>
            <a:r>
              <a:rPr lang="en-US" sz="2200" dirty="0"/>
              <a:t> The type attribute for &lt;script&gt; tag (i.e. &lt;script type="text/</a:t>
            </a:r>
            <a:r>
              <a:rPr lang="en-US" sz="2200" dirty="0" err="1"/>
              <a:t>javascript</a:t>
            </a:r>
            <a:r>
              <a:rPr lang="en-US" sz="2200" dirty="0"/>
              <a:t>"&gt;) is no longer required since HTML5.</a:t>
            </a:r>
            <a:endParaRPr lang="uk-UA" altLang="en-US" sz="2200" dirty="0"/>
          </a:p>
        </p:txBody>
      </p:sp>
    </p:spTree>
    <p:extLst>
      <p:ext uri="{BB962C8B-B14F-4D97-AF65-F5344CB8AC3E}">
        <p14:creationId xmlns:p14="http://schemas.microsoft.com/office/powerpoint/2010/main" val="181934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52731"/>
            <a:ext cx="11494709" cy="1148205"/>
          </a:xfrm>
        </p:spPr>
        <p:txBody>
          <a:bodyPr rtlCol="0">
            <a:normAutofit/>
          </a:bodyPr>
          <a:lstStyle/>
          <a:p>
            <a:pPr marL="0" lvl="1" algn="just" defTabSz="360000"/>
            <a:r>
              <a:rPr lang="en-US" sz="2400" dirty="0">
                <a:cs typeface="Arial" panose="020B0604020202020204" pitchFamily="34" charset="0"/>
              </a:rPr>
              <a:t>If there is a lot of JavaScript code, it is taken out into a separate file, which is connected in HTML using a script element with the </a:t>
            </a:r>
            <a:r>
              <a:rPr lang="en-US" sz="2400" dirty="0" err="1">
                <a:cs typeface="Arial" panose="020B0604020202020204" pitchFamily="34" charset="0"/>
              </a:rPr>
              <a:t>src</a:t>
            </a:r>
            <a:r>
              <a:rPr lang="en-US" sz="2400" dirty="0">
                <a:cs typeface="Arial" panose="020B0604020202020204" pitchFamily="34" charset="0"/>
              </a:rPr>
              <a:t> attribute:</a:t>
            </a:r>
            <a:r>
              <a:rPr lang="uk-UA" sz="2400" dirty="0">
                <a:cs typeface="Arial" panose="020B0604020202020204" pitchFamily="34" charset="0"/>
              </a:rPr>
              <a:t> </a:t>
            </a:r>
          </a:p>
          <a:p>
            <a:pPr marL="914306" lvl="3" algn="just" defTabSz="360000"/>
            <a:r>
              <a:rPr lang="uk-UA" sz="2400" dirty="0">
                <a:cs typeface="Consolas" pitchFamily="49" charset="0"/>
              </a:rPr>
              <a:t>                               </a:t>
            </a:r>
            <a:r>
              <a:rPr lang="en-US" sz="2400" dirty="0">
                <a:cs typeface="Consolas" pitchFamily="49" charset="0"/>
              </a:rPr>
              <a:t>&lt;</a:t>
            </a:r>
            <a:r>
              <a:rPr lang="en-US" sz="2400" dirty="0">
                <a:solidFill>
                  <a:srgbClr val="0070C0"/>
                </a:solidFill>
                <a:cs typeface="Consolas" pitchFamily="49" charset="0"/>
              </a:rPr>
              <a:t>script</a:t>
            </a:r>
            <a:r>
              <a:rPr lang="en-US" sz="2400" dirty="0">
                <a:solidFill>
                  <a:schemeClr val="accent4">
                    <a:lumMod val="50000"/>
                  </a:schemeClr>
                </a:solidFill>
                <a:cs typeface="Consolas" pitchFamily="49" charset="0"/>
              </a:rPr>
              <a:t> </a:t>
            </a:r>
            <a:r>
              <a:rPr lang="en-US" sz="2400" b="1" dirty="0" err="1">
                <a:solidFill>
                  <a:srgbClr val="7030A0"/>
                </a:solidFill>
                <a:cs typeface="Consolas" pitchFamily="49" charset="0"/>
              </a:rPr>
              <a:t>src</a:t>
            </a:r>
            <a:r>
              <a:rPr lang="en-US" sz="2400" dirty="0">
                <a:cs typeface="Consolas" pitchFamily="49" charset="0"/>
              </a:rPr>
              <a:t>="</a:t>
            </a:r>
            <a:r>
              <a:rPr lang="ru-RU" sz="2400" b="1" dirty="0">
                <a:solidFill>
                  <a:srgbClr val="7030A0"/>
                </a:solidFill>
                <a:cs typeface="Consolas" pitchFamily="49" charset="0"/>
              </a:rPr>
              <a:t>.</a:t>
            </a:r>
            <a:r>
              <a:rPr lang="en-US" sz="2400" b="1" dirty="0">
                <a:solidFill>
                  <a:srgbClr val="7030A0"/>
                </a:solidFill>
                <a:cs typeface="Consolas" pitchFamily="49" charset="0"/>
              </a:rPr>
              <a:t>/path/to/script.js</a:t>
            </a:r>
            <a:r>
              <a:rPr lang="en-US" sz="2400" dirty="0">
                <a:cs typeface="Consolas" pitchFamily="49" charset="0"/>
              </a:rPr>
              <a:t>"&gt;&lt;/</a:t>
            </a:r>
            <a:r>
              <a:rPr lang="en-US" sz="2400" dirty="0">
                <a:solidFill>
                  <a:srgbClr val="0070C0"/>
                </a:solidFill>
                <a:cs typeface="Consolas" pitchFamily="49" charset="0"/>
              </a:rPr>
              <a:t>script</a:t>
            </a:r>
            <a:r>
              <a:rPr lang="en-US" sz="2400" dirty="0">
                <a:cs typeface="Consolas" pitchFamily="49" charset="0"/>
              </a:rPr>
              <a:t>&gt;</a:t>
            </a:r>
          </a:p>
          <a:p>
            <a:pPr marL="0" lvl="1" defTabSz="360000"/>
            <a:endParaRPr lang="en-US" sz="2000" dirty="0">
              <a:solidFill>
                <a:schemeClr val="accent4">
                  <a:lumMod val="50000"/>
                </a:schemeClr>
              </a:solidFill>
              <a:latin typeface="Consolas" pitchFamily="49" charset="0"/>
              <a:cs typeface="Consolas" pitchFamily="49" charset="0"/>
            </a:endParaRPr>
          </a:p>
          <a:p>
            <a:pPr marL="0" lvl="1" defTabSz="360000"/>
            <a:endParaRPr lang="en-US" sz="2000" dirty="0">
              <a:solidFill>
                <a:schemeClr val="accent4">
                  <a:lumMod val="50000"/>
                </a:schemeClr>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180753" y="301246"/>
            <a:ext cx="12011247" cy="525970"/>
          </a:xfrm>
        </p:spPr>
        <p:txBody>
          <a:bodyPr/>
          <a:lstStyle/>
          <a:p>
            <a:r>
              <a:rPr lang="en-US" b="1" dirty="0">
                <a:latin typeface="Proxima Nova Black" charset="0"/>
              </a:rPr>
              <a:t>Adding JavaScript to web page</a:t>
            </a:r>
            <a:r>
              <a:rPr lang="uk-UA" b="1" dirty="0">
                <a:latin typeface="Proxima Nova Black" charset="0"/>
              </a:rPr>
              <a:t>.</a:t>
            </a:r>
            <a:r>
              <a:rPr lang="en-US" sz="3600" b="1" dirty="0">
                <a:latin typeface="Proxima Nova Black" charset="0"/>
              </a:rPr>
              <a:t> External JavaScript file </a:t>
            </a:r>
            <a:endParaRPr lang="en-US" b="1" dirty="0">
              <a:latin typeface="Proxima Nova Black" charset="0"/>
            </a:endParaRPr>
          </a:p>
        </p:txBody>
      </p:sp>
      <p:sp>
        <p:nvSpPr>
          <p:cNvPr id="5" name="Content Placeholder 2">
            <a:extLst>
              <a:ext uri="{FF2B5EF4-FFF2-40B4-BE49-F238E27FC236}">
                <a16:creationId xmlns:a16="http://schemas.microsoft.com/office/drawing/2014/main" id="{2A46A0C8-8743-44F3-ADA4-31065EC466D4}"/>
              </a:ext>
            </a:extLst>
          </p:cNvPr>
          <p:cNvSpPr txBox="1">
            <a:spLocks/>
          </p:cNvSpPr>
          <p:nvPr/>
        </p:nvSpPr>
        <p:spPr>
          <a:xfrm>
            <a:off x="562551" y="2409669"/>
            <a:ext cx="11494709" cy="3514914"/>
          </a:xfrm>
        </p:spPr>
        <p:txBody>
          <a:bodyPr rtlCol="0">
            <a:norm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DOCTYPE</a:t>
            </a:r>
            <a:r>
              <a:rPr lang="en-US" sz="1900" dirty="0">
                <a:latin typeface="Consolas" pitchFamily="49" charset="0"/>
                <a:cs typeface="Consolas" pitchFamily="49" charset="0"/>
              </a:rPr>
              <a:t> html&gt;</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html</a:t>
            </a:r>
            <a:r>
              <a:rPr lang="en-US" sz="1900" dirty="0">
                <a:latin typeface="Consolas" pitchFamily="49" charset="0"/>
                <a:cs typeface="Consolas" pitchFamily="49" charset="0"/>
              </a:rPr>
              <a:t> </a:t>
            </a:r>
            <a:r>
              <a:rPr lang="en-US" sz="1900" dirty="0" err="1">
                <a:latin typeface="Consolas" pitchFamily="49" charset="0"/>
                <a:cs typeface="Consolas" pitchFamily="49" charset="0"/>
              </a:rPr>
              <a:t>lang</a:t>
            </a:r>
            <a:r>
              <a:rPr lang="en-US" sz="1900" dirty="0">
                <a:latin typeface="Consolas" pitchFamily="49" charset="0"/>
                <a:cs typeface="Consolas" pitchFamily="49" charset="0"/>
              </a:rPr>
              <a:t>="en"&gt;</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head</a:t>
            </a:r>
            <a:r>
              <a:rPr lang="en-US" sz="1900" dirty="0">
                <a:latin typeface="Consolas" pitchFamily="49" charset="0"/>
                <a:cs typeface="Consolas" pitchFamily="49" charset="0"/>
              </a:rPr>
              <a:t>&gt;</a:t>
            </a:r>
          </a:p>
          <a:p>
            <a:pPr>
              <a:lnSpc>
                <a:spcPct val="80000"/>
              </a:lnSpc>
              <a:spcBef>
                <a:spcPts val="600"/>
              </a:spcBef>
            </a:pPr>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meta</a:t>
            </a:r>
            <a:r>
              <a:rPr lang="en-US" sz="1900" dirty="0">
                <a:latin typeface="Consolas" pitchFamily="49" charset="0"/>
                <a:cs typeface="Consolas" pitchFamily="49" charset="0"/>
              </a:rPr>
              <a:t> charset="UTF-8"&gt;</a:t>
            </a:r>
          </a:p>
          <a:p>
            <a:pPr>
              <a:lnSpc>
                <a:spcPct val="80000"/>
              </a:lnSpc>
              <a:spcBef>
                <a:spcPts val="600"/>
              </a:spcBef>
            </a:pPr>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title</a:t>
            </a:r>
            <a:r>
              <a:rPr lang="en-US" sz="1900" dirty="0">
                <a:latin typeface="Consolas" pitchFamily="49" charset="0"/>
                <a:cs typeface="Consolas" pitchFamily="49" charset="0"/>
              </a:rPr>
              <a:t>&gt;Including External JavaScript File&lt;/</a:t>
            </a:r>
            <a:r>
              <a:rPr lang="en-US" sz="1900" dirty="0">
                <a:solidFill>
                  <a:srgbClr val="0070C0"/>
                </a:solidFill>
                <a:latin typeface="Consolas" pitchFamily="49" charset="0"/>
                <a:cs typeface="Consolas" pitchFamily="49" charset="0"/>
              </a:rPr>
              <a:t>title</a:t>
            </a:r>
            <a:r>
              <a:rPr lang="en-US" sz="1900" dirty="0">
                <a:latin typeface="Consolas" pitchFamily="49" charset="0"/>
                <a:cs typeface="Consolas" pitchFamily="49" charset="0"/>
              </a:rPr>
              <a:t>&gt;        </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head</a:t>
            </a:r>
            <a:r>
              <a:rPr lang="en-US" sz="1900" dirty="0">
                <a:latin typeface="Consolas" pitchFamily="49" charset="0"/>
                <a:cs typeface="Consolas" pitchFamily="49" charset="0"/>
              </a:rPr>
              <a:t>&gt;</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    </a:t>
            </a:r>
          </a:p>
          <a:p>
            <a:pPr>
              <a:lnSpc>
                <a:spcPct val="80000"/>
              </a:lnSpc>
              <a:spcBef>
                <a:spcPts val="600"/>
              </a:spcBef>
            </a:pPr>
            <a:r>
              <a:rPr lang="en-US" sz="1900" dirty="0">
                <a:latin typeface="Consolas" pitchFamily="49" charset="0"/>
                <a:cs typeface="Consolas" pitchFamily="49" charset="0"/>
              </a:rPr>
              <a:t>    </a:t>
            </a:r>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h1</a:t>
            </a:r>
            <a:r>
              <a:rPr lang="en-US" sz="2000" dirty="0">
                <a:latin typeface="Consolas" pitchFamily="49" charset="0"/>
                <a:cs typeface="Consolas" pitchFamily="49" charset="0"/>
              </a:rPr>
              <a:t>&gt;Some title</a:t>
            </a:r>
            <a:r>
              <a:rPr lang="ru-RU"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h1</a:t>
            </a:r>
            <a:r>
              <a:rPr lang="en-US" sz="2000" dirty="0">
                <a:latin typeface="Consolas" pitchFamily="49" charset="0"/>
                <a:cs typeface="Consolas" pitchFamily="49" charset="0"/>
              </a:rPr>
              <a:t>&gt;</a:t>
            </a:r>
            <a:endParaRPr lang="en-US" sz="1900" dirty="0">
              <a:latin typeface="Consolas" pitchFamily="49" charset="0"/>
              <a:cs typeface="Consolas" pitchFamily="49" charset="0"/>
            </a:endParaRPr>
          </a:p>
          <a:p>
            <a:pPr>
              <a:lnSpc>
                <a:spcPct val="80000"/>
              </a:lnSpc>
              <a:spcBef>
                <a:spcPts val="600"/>
              </a:spcBef>
            </a:pPr>
            <a:r>
              <a:rPr lang="en-US" sz="1900" dirty="0">
                <a:latin typeface="Consolas" pitchFamily="49" charset="0"/>
                <a:cs typeface="Consolas" pitchFamily="49" charset="0"/>
              </a:rPr>
              <a:t>    &lt;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 </a:t>
            </a:r>
            <a:r>
              <a:rPr lang="en-US" sz="1900" b="1" dirty="0" err="1">
                <a:solidFill>
                  <a:srgbClr val="7030A0"/>
                </a:solidFill>
                <a:latin typeface="Consolas" pitchFamily="49" charset="0"/>
                <a:cs typeface="Consolas" pitchFamily="49" charset="0"/>
              </a:rPr>
              <a:t>src</a:t>
            </a:r>
            <a:r>
              <a:rPr lang="en-US" sz="1900" b="1" dirty="0">
                <a:solidFill>
                  <a:srgbClr val="7030A0"/>
                </a:solidFill>
                <a:latin typeface="Consolas" pitchFamily="49" charset="0"/>
                <a:cs typeface="Consolas" pitchFamily="49" charset="0"/>
              </a:rPr>
              <a:t>="/</a:t>
            </a:r>
            <a:r>
              <a:rPr lang="en-US" sz="1900" b="1" dirty="0" err="1">
                <a:solidFill>
                  <a:srgbClr val="7030A0"/>
                </a:solidFill>
                <a:latin typeface="Consolas" pitchFamily="49" charset="0"/>
                <a:cs typeface="Consolas" pitchFamily="49" charset="0"/>
              </a:rPr>
              <a:t>javascript</a:t>
            </a:r>
            <a:r>
              <a:rPr lang="en-US" sz="1900" b="1" dirty="0">
                <a:solidFill>
                  <a:srgbClr val="7030A0"/>
                </a:solidFill>
                <a:latin typeface="Consolas" pitchFamily="49" charset="0"/>
                <a:cs typeface="Consolas" pitchFamily="49" charset="0"/>
              </a:rPr>
              <a:t>/hello.js"</a:t>
            </a:r>
            <a:r>
              <a:rPr lang="en-US" sz="1900" dirty="0">
                <a:latin typeface="Consolas" pitchFamily="49" charset="0"/>
                <a:cs typeface="Consolas" pitchFamily="49" charset="0"/>
              </a:rPr>
              <a:t>&gt;&lt;/</a:t>
            </a:r>
            <a:r>
              <a:rPr lang="en-US" sz="1900" dirty="0">
                <a:solidFill>
                  <a:srgbClr val="0070C0"/>
                </a:solidFill>
                <a:latin typeface="Consolas" pitchFamily="49" charset="0"/>
                <a:cs typeface="Consolas" pitchFamily="49" charset="0"/>
              </a:rPr>
              <a:t>script</a:t>
            </a:r>
            <a:r>
              <a:rPr lang="en-US" sz="1900" dirty="0">
                <a:latin typeface="Consolas" pitchFamily="49" charset="0"/>
                <a:cs typeface="Consolas" pitchFamily="49" charset="0"/>
              </a:rPr>
              <a:t>&gt;</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body</a:t>
            </a:r>
            <a:r>
              <a:rPr lang="en-US" sz="1900" dirty="0">
                <a:latin typeface="Consolas" pitchFamily="49" charset="0"/>
                <a:cs typeface="Consolas" pitchFamily="49" charset="0"/>
              </a:rPr>
              <a:t>&gt;</a:t>
            </a:r>
          </a:p>
          <a:p>
            <a:pPr>
              <a:lnSpc>
                <a:spcPct val="80000"/>
              </a:lnSpc>
              <a:spcBef>
                <a:spcPts val="600"/>
              </a:spcBef>
            </a:pPr>
            <a:r>
              <a:rPr lang="en-US" sz="1900" dirty="0">
                <a:latin typeface="Consolas" pitchFamily="49" charset="0"/>
                <a:cs typeface="Consolas" pitchFamily="49" charset="0"/>
              </a:rPr>
              <a:t>&lt;/</a:t>
            </a:r>
            <a:r>
              <a:rPr lang="en-US" sz="1900" dirty="0">
                <a:solidFill>
                  <a:srgbClr val="0070C0"/>
                </a:solidFill>
                <a:latin typeface="Consolas" pitchFamily="49" charset="0"/>
                <a:cs typeface="Consolas" pitchFamily="49" charset="0"/>
              </a:rPr>
              <a:t>html</a:t>
            </a:r>
            <a:r>
              <a:rPr lang="en-US" sz="1900" dirty="0">
                <a:latin typeface="Consolas" pitchFamily="49" charset="0"/>
                <a:cs typeface="Consolas" pitchFamily="49" charset="0"/>
              </a:rPr>
              <a:t>&gt; </a:t>
            </a:r>
          </a:p>
        </p:txBody>
      </p:sp>
      <p:sp>
        <p:nvSpPr>
          <p:cNvPr id="2" name="Прямоугольник 1"/>
          <p:cNvSpPr/>
          <p:nvPr/>
        </p:nvSpPr>
        <p:spPr>
          <a:xfrm>
            <a:off x="362858" y="5924583"/>
            <a:ext cx="6302271" cy="723275"/>
          </a:xfrm>
          <a:prstGeom prst="rect">
            <a:avLst/>
          </a:prstGeom>
        </p:spPr>
        <p:txBody>
          <a:bodyPr wrap="square">
            <a:spAutoFit/>
          </a:bodyPr>
          <a:lstStyle/>
          <a:p>
            <a:pPr marL="0" lvl="1" algn="just" defTabSz="360000"/>
            <a:r>
              <a:rPr lang="en-US" sz="2200" dirty="0">
                <a:cs typeface="Consolas" pitchFamily="49" charset="0"/>
              </a:rPr>
              <a:t>External</a:t>
            </a:r>
            <a:r>
              <a:rPr lang="uk-UA" sz="2200" dirty="0">
                <a:cs typeface="Consolas" pitchFamily="49" charset="0"/>
              </a:rPr>
              <a:t> </a:t>
            </a:r>
            <a:r>
              <a:rPr lang="en-US" sz="2200" dirty="0">
                <a:cs typeface="Consolas" pitchFamily="49" charset="0"/>
              </a:rPr>
              <a:t>file hello.js</a:t>
            </a:r>
            <a:r>
              <a:rPr lang="ru-RU" sz="2200" dirty="0">
                <a:latin typeface="Arial" panose="020B0604020202020204" pitchFamily="34" charset="0"/>
                <a:cs typeface="Arial" panose="020B0604020202020204" pitchFamily="34" charset="0"/>
              </a:rPr>
              <a:t>:</a:t>
            </a:r>
          </a:p>
          <a:p>
            <a:pPr marL="0" lvl="1" algn="just" defTabSz="360000"/>
            <a:r>
              <a:rPr lang="en-US" sz="1900" dirty="0" err="1">
                <a:solidFill>
                  <a:srgbClr val="0070C0"/>
                </a:solidFill>
                <a:latin typeface="Consolas" pitchFamily="49" charset="0"/>
                <a:cs typeface="Consolas" pitchFamily="49" charset="0"/>
              </a:rPr>
              <a:t>document.write</a:t>
            </a:r>
            <a:r>
              <a:rPr lang="en-US" sz="1900" dirty="0">
                <a:latin typeface="Consolas" pitchFamily="49" charset="0"/>
                <a:cs typeface="Consolas" pitchFamily="49" charset="0"/>
              </a:rPr>
              <a:t>(</a:t>
            </a:r>
            <a:r>
              <a:rPr lang="ru-RU" sz="1900" dirty="0">
                <a:latin typeface="Consolas" pitchFamily="49" charset="0"/>
                <a:cs typeface="Consolas" pitchFamily="49" charset="0"/>
              </a:rPr>
              <a:t>"</a:t>
            </a:r>
            <a:r>
              <a:rPr lang="en-US" sz="1900" dirty="0">
                <a:latin typeface="Consolas" pitchFamily="49" charset="0"/>
                <a:cs typeface="Consolas" pitchFamily="49" charset="0"/>
              </a:rPr>
              <a:t>Hello in JavaScript world!</a:t>
            </a:r>
            <a:r>
              <a:rPr lang="ru-RU" sz="1900" dirty="0">
                <a:latin typeface="Consolas" pitchFamily="49" charset="0"/>
                <a:cs typeface="Consolas" pitchFamily="49" charset="0"/>
              </a:rPr>
              <a:t>");</a:t>
            </a:r>
          </a:p>
        </p:txBody>
      </p:sp>
    </p:spTree>
    <p:extLst>
      <p:ext uri="{BB962C8B-B14F-4D97-AF65-F5344CB8AC3E}">
        <p14:creationId xmlns:p14="http://schemas.microsoft.com/office/powerpoint/2010/main" val="454554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87078" y="1212226"/>
            <a:ext cx="11494709" cy="3040804"/>
          </a:xfrm>
        </p:spPr>
        <p:txBody>
          <a:bodyPr rtlCol="0">
            <a:noAutofit/>
          </a:bodyPr>
          <a:lstStyle/>
          <a:p>
            <a:pPr marL="0" lvl="1" algn="just" defTabSz="360000"/>
            <a:r>
              <a:rPr lang="en-US" dirty="0">
                <a:cs typeface="Arial" panose="020B0604020202020204" pitchFamily="34" charset="0"/>
              </a:rPr>
              <a:t>To connect multiple scripts, several script elements are used:</a:t>
            </a:r>
          </a:p>
          <a:p>
            <a:pPr marL="457152" lvl="2" algn="just" defTabSz="360000"/>
            <a:r>
              <a:rPr lang="ru-RU"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script</a:t>
            </a:r>
            <a:r>
              <a:rPr lang="en-US" sz="2000" dirty="0">
                <a:solidFill>
                  <a:schemeClr val="accent4">
                    <a:lumMod val="50000"/>
                  </a:schemeClr>
                </a:solidFill>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src</a:t>
            </a:r>
            <a:r>
              <a:rPr lang="en-US" sz="2000" dirty="0">
                <a:solidFill>
                  <a:srgbClr val="7030A0"/>
                </a:solidFill>
                <a:latin typeface="Consolas" pitchFamily="49" charset="0"/>
                <a:cs typeface="Consolas" pitchFamily="49" charset="0"/>
              </a:rPr>
              <a:t>="</a:t>
            </a:r>
            <a:r>
              <a:rPr lang="ru-RU" sz="2000" dirty="0">
                <a:solidFill>
                  <a:srgbClr val="7030A0"/>
                </a:solidFill>
                <a:latin typeface="Consolas" pitchFamily="49" charset="0"/>
                <a:cs typeface="Consolas" pitchFamily="49" charset="0"/>
              </a:rPr>
              <a:t>.</a:t>
            </a:r>
            <a:r>
              <a:rPr lang="en-US" sz="2000" dirty="0">
                <a:solidFill>
                  <a:srgbClr val="7030A0"/>
                </a:solidFill>
                <a:latin typeface="Consolas" pitchFamily="49" charset="0"/>
                <a:cs typeface="Consolas" pitchFamily="49" charset="0"/>
              </a:rPr>
              <a:t>/script1.js"</a:t>
            </a:r>
            <a:r>
              <a:rPr lang="en-US" sz="2000" dirty="0">
                <a:latin typeface="Consolas" pitchFamily="49" charset="0"/>
                <a:cs typeface="Consolas" pitchFamily="49" charset="0"/>
              </a:rPr>
              <a:t>&gt;&lt;/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457152" lvl="2" algn="just" defTabSz="360000"/>
            <a:r>
              <a:rPr lang="en-US" sz="2000" dirty="0">
                <a:latin typeface="Consolas" pitchFamily="49" charset="0"/>
                <a:cs typeface="Consolas" pitchFamily="49" charset="0"/>
              </a:rPr>
              <a:t>&lt;</a:t>
            </a:r>
            <a:r>
              <a:rPr lang="en-US" sz="2000" dirty="0">
                <a:solidFill>
                  <a:srgbClr val="0070C0"/>
                </a:solidFill>
                <a:latin typeface="Consolas" pitchFamily="49" charset="0"/>
                <a:cs typeface="Consolas" pitchFamily="49" charset="0"/>
              </a:rPr>
              <a:t>script</a:t>
            </a:r>
            <a:r>
              <a:rPr lang="en-US" sz="2000" dirty="0">
                <a:solidFill>
                  <a:schemeClr val="accent4">
                    <a:lumMod val="50000"/>
                  </a:schemeClr>
                </a:solidFill>
                <a:latin typeface="Consolas" pitchFamily="49" charset="0"/>
                <a:cs typeface="Consolas" pitchFamily="49" charset="0"/>
              </a:rPr>
              <a:t> </a:t>
            </a:r>
            <a:r>
              <a:rPr lang="en-US" sz="2000" dirty="0" err="1">
                <a:solidFill>
                  <a:srgbClr val="7030A0"/>
                </a:solidFill>
                <a:latin typeface="Consolas" pitchFamily="49" charset="0"/>
                <a:cs typeface="Consolas" pitchFamily="49" charset="0"/>
              </a:rPr>
              <a:t>src</a:t>
            </a:r>
            <a:r>
              <a:rPr lang="en-US" sz="2000" dirty="0">
                <a:solidFill>
                  <a:srgbClr val="7030A0"/>
                </a:solidFill>
                <a:latin typeface="Consolas" pitchFamily="49" charset="0"/>
                <a:cs typeface="Consolas" pitchFamily="49" charset="0"/>
              </a:rPr>
              <a:t>="</a:t>
            </a:r>
            <a:r>
              <a:rPr lang="ru-RU" sz="2000" dirty="0">
                <a:solidFill>
                  <a:srgbClr val="7030A0"/>
                </a:solidFill>
                <a:latin typeface="Consolas" pitchFamily="49" charset="0"/>
                <a:cs typeface="Consolas" pitchFamily="49" charset="0"/>
              </a:rPr>
              <a:t>.</a:t>
            </a:r>
            <a:r>
              <a:rPr lang="en-US" sz="2000" dirty="0">
                <a:solidFill>
                  <a:srgbClr val="7030A0"/>
                </a:solidFill>
                <a:latin typeface="Consolas" pitchFamily="49" charset="0"/>
                <a:cs typeface="Consolas" pitchFamily="49" charset="0"/>
              </a:rPr>
              <a:t>/script2.js"</a:t>
            </a:r>
            <a:r>
              <a:rPr lang="en-US" sz="2000" dirty="0">
                <a:latin typeface="Consolas" pitchFamily="49" charset="0"/>
                <a:cs typeface="Consolas" pitchFamily="49" charset="0"/>
              </a:rPr>
              <a:t>&gt;&lt;/</a:t>
            </a:r>
            <a:r>
              <a:rPr lang="en-US" sz="2000" dirty="0">
                <a:solidFill>
                  <a:srgbClr val="0070C0"/>
                </a:solidFill>
                <a:latin typeface="Consolas" pitchFamily="49" charset="0"/>
                <a:cs typeface="Consolas" pitchFamily="49" charset="0"/>
              </a:rPr>
              <a:t>script</a:t>
            </a:r>
            <a:r>
              <a:rPr lang="en-US" sz="2000" dirty="0">
                <a:latin typeface="Consolas" pitchFamily="49" charset="0"/>
                <a:cs typeface="Consolas" pitchFamily="49" charset="0"/>
              </a:rPr>
              <a:t>&gt;</a:t>
            </a:r>
          </a:p>
          <a:p>
            <a:pPr marL="457152" lvl="2" algn="just" defTabSz="360000">
              <a:spcAft>
                <a:spcPts val="600"/>
              </a:spcAft>
            </a:pPr>
            <a:r>
              <a:rPr lang="en-US" sz="2000" dirty="0">
                <a:cs typeface="Courier New" panose="02070309020205020404" pitchFamily="49" charset="0"/>
              </a:rPr>
              <a:t>...</a:t>
            </a:r>
            <a:endParaRPr lang="en-US" dirty="0">
              <a:cs typeface="Arial" panose="020B0604020202020204" pitchFamily="34" charset="0"/>
            </a:endParaRPr>
          </a:p>
          <a:p>
            <a:pPr marL="0" lvl="1" algn="just" defTabSz="360000"/>
            <a:r>
              <a:rPr lang="en-US" dirty="0">
                <a:cs typeface="Arial" panose="020B0604020202020204" pitchFamily="34" charset="0"/>
              </a:rPr>
              <a:t>As a rule, only the simplest scripts are written in HTML, and complex ones are put into a separate file. Thanks to this, the same script, for example, a menu or a library of functions, can be used on different pages. The browser only downloads it for the first time and in the future, if the server is configured correctly, it will take it from its cache.</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118441" y="343778"/>
            <a:ext cx="11992043" cy="525970"/>
          </a:xfrm>
        </p:spPr>
        <p:txBody>
          <a:bodyPr/>
          <a:lstStyle/>
          <a:p>
            <a:r>
              <a:rPr lang="en-US" b="1" dirty="0">
                <a:latin typeface="Proxima Nova Black" charset="0"/>
              </a:rPr>
              <a:t>Adding JavaScript to Web Page</a:t>
            </a:r>
            <a:r>
              <a:rPr lang="uk-UA" b="1" dirty="0">
                <a:latin typeface="Proxima Nova Black" charset="0"/>
              </a:rPr>
              <a:t>.</a:t>
            </a:r>
            <a:r>
              <a:rPr lang="en-US" sz="3600" b="1" dirty="0">
                <a:latin typeface="Proxima Nova Black" charset="0"/>
              </a:rPr>
              <a:t> External JavaScript file </a:t>
            </a:r>
            <a:endParaRPr lang="en-US" b="1" dirty="0">
              <a:latin typeface="Proxima Nova Black" charset="0"/>
            </a:endParaRPr>
          </a:p>
        </p:txBody>
      </p:sp>
      <p:sp>
        <p:nvSpPr>
          <p:cNvPr id="6" name="Скругленный прямоугольник 5"/>
          <p:cNvSpPr/>
          <p:nvPr/>
        </p:nvSpPr>
        <p:spPr>
          <a:xfrm>
            <a:off x="701758" y="5423463"/>
            <a:ext cx="8817930" cy="100923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200" dirty="0"/>
              <a:t>You should always keep the content and structure of your web page (HTML) separate out from presentation (CSS), and behavior (JavaScript).</a:t>
            </a:r>
            <a:endParaRPr lang="ru-RU" sz="2200" dirty="0"/>
          </a:p>
        </p:txBody>
      </p:sp>
      <p:sp>
        <p:nvSpPr>
          <p:cNvPr id="7" name="Прямоугольник 6"/>
          <p:cNvSpPr/>
          <p:nvPr/>
        </p:nvSpPr>
        <p:spPr>
          <a:xfrm>
            <a:off x="118441" y="5420249"/>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
        <p:nvSpPr>
          <p:cNvPr id="8" name="Скругленный прямоугольник 7"/>
          <p:cNvSpPr/>
          <p:nvPr/>
        </p:nvSpPr>
        <p:spPr>
          <a:xfrm>
            <a:off x="705296" y="4327451"/>
            <a:ext cx="11033048" cy="92574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lvl="1" algn="just" defTabSz="360000"/>
            <a:r>
              <a:rPr lang="en-US" sz="2200" dirty="0">
                <a:solidFill>
                  <a:schemeClr val="tx1"/>
                </a:solidFill>
                <a:cs typeface="Arial" panose="020B0604020202020204" pitchFamily="34" charset="0"/>
              </a:rPr>
              <a:t>Note that if the </a:t>
            </a:r>
            <a:r>
              <a:rPr lang="en-US" sz="2200" i="1" dirty="0" err="1">
                <a:solidFill>
                  <a:schemeClr val="tx1"/>
                </a:solidFill>
                <a:cs typeface="Arial" panose="020B0604020202020204" pitchFamily="34" charset="0"/>
              </a:rPr>
              <a:t>src</a:t>
            </a:r>
            <a:r>
              <a:rPr lang="en-US" sz="2200" dirty="0">
                <a:solidFill>
                  <a:schemeClr val="tx1"/>
                </a:solidFill>
                <a:cs typeface="Arial" panose="020B0604020202020204" pitchFamily="34" charset="0"/>
              </a:rPr>
              <a:t> attribute is specified, then the </a:t>
            </a:r>
            <a:r>
              <a:rPr lang="en-US" sz="2200" b="1" dirty="0">
                <a:solidFill>
                  <a:srgbClr val="7030A0"/>
                </a:solidFill>
                <a:cs typeface="Arial" panose="020B0604020202020204" pitchFamily="34" charset="0"/>
              </a:rPr>
              <a:t>contents of the tag are ignored</a:t>
            </a:r>
            <a:r>
              <a:rPr lang="en-US" sz="2200" dirty="0">
                <a:solidFill>
                  <a:schemeClr val="tx1"/>
                </a:solidFill>
                <a:cs typeface="Arial" panose="020B0604020202020204" pitchFamily="34" charset="0"/>
              </a:rPr>
              <a:t>. In one </a:t>
            </a:r>
            <a:r>
              <a:rPr lang="en-US" sz="2200" i="1" dirty="0">
                <a:solidFill>
                  <a:schemeClr val="tx1"/>
                </a:solidFill>
                <a:cs typeface="Arial" panose="020B0604020202020204" pitchFamily="34" charset="0"/>
              </a:rPr>
              <a:t>script</a:t>
            </a:r>
            <a:r>
              <a:rPr lang="en-US" sz="2200" dirty="0">
                <a:solidFill>
                  <a:schemeClr val="tx1"/>
                </a:solidFill>
                <a:cs typeface="Arial" panose="020B0604020202020204" pitchFamily="34" charset="0"/>
              </a:rPr>
              <a:t> element, you cannot simultaneously connect an external script and specify the code</a:t>
            </a:r>
            <a:endParaRPr lang="ru-RU" sz="2200" dirty="0">
              <a:cs typeface="Arial" panose="020B0604020202020204" pitchFamily="34" charset="0"/>
            </a:endParaRPr>
          </a:p>
        </p:txBody>
      </p:sp>
      <p:sp>
        <p:nvSpPr>
          <p:cNvPr id="9" name="Прямоугольник 8"/>
          <p:cNvSpPr/>
          <p:nvPr/>
        </p:nvSpPr>
        <p:spPr>
          <a:xfrm>
            <a:off x="124911" y="4282491"/>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181934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20832"/>
            <a:ext cx="11494709" cy="5358697"/>
          </a:xfrm>
        </p:spPr>
        <p:txBody>
          <a:bodyPr rtlCol="0">
            <a:normAutofit/>
          </a:bodyPr>
          <a:lstStyle/>
          <a:p>
            <a:pPr marL="0" lvl="1" algn="just" defTabSz="360000">
              <a:spcBef>
                <a:spcPts val="800"/>
              </a:spcBef>
            </a:pPr>
            <a:r>
              <a:rPr lang="en-US" sz="2400" dirty="0">
                <a:cs typeface="Arial" panose="020B0604020202020204" pitchFamily="34" charset="0"/>
              </a:rPr>
              <a:t>An indispensable tool when working with JavaScript is the browser </a:t>
            </a:r>
            <a:r>
              <a:rPr lang="en-US" sz="2400" b="1" dirty="0">
                <a:solidFill>
                  <a:srgbClr val="7030A0"/>
                </a:solidFill>
                <a:cs typeface="Arial" panose="020B0604020202020204" pitchFamily="34" charset="0"/>
              </a:rPr>
              <a:t>console</a:t>
            </a:r>
            <a:r>
              <a:rPr lang="en-US" sz="2400" dirty="0">
                <a:cs typeface="Arial" panose="020B0604020202020204" pitchFamily="34" charset="0"/>
              </a:rPr>
              <a:t>, which allows you to debug the program. Many modern browsers have a similar console. The easiest way to </a:t>
            </a:r>
            <a:r>
              <a:rPr lang="en-US" sz="2400" b="1" dirty="0">
                <a:solidFill>
                  <a:srgbClr val="7030A0"/>
                </a:solidFill>
                <a:cs typeface="Arial" panose="020B0604020202020204" pitchFamily="34" charset="0"/>
              </a:rPr>
              <a:t>open</a:t>
            </a:r>
            <a:r>
              <a:rPr lang="en-US" sz="2400" dirty="0">
                <a:cs typeface="Arial" panose="020B0604020202020204" pitchFamily="34" charset="0"/>
              </a:rPr>
              <a:t> the console is with the </a:t>
            </a:r>
            <a:r>
              <a:rPr lang="en-US" sz="2400" b="1" dirty="0">
                <a:solidFill>
                  <a:srgbClr val="7030A0"/>
                </a:solidFill>
                <a:cs typeface="Arial" panose="020B0604020202020204" pitchFamily="34" charset="0"/>
              </a:rPr>
              <a:t>F12 key </a:t>
            </a:r>
            <a:r>
              <a:rPr lang="en-US" sz="2400" dirty="0">
                <a:cs typeface="Arial" panose="020B0604020202020204" pitchFamily="34" charset="0"/>
              </a:rPr>
              <a:t>(you can also use the browser menu).</a:t>
            </a:r>
            <a:r>
              <a:rPr lang="ru-RU" sz="2400" dirty="0">
                <a:cs typeface="Arial" panose="020B0604020202020204" pitchFamily="34" charset="0"/>
              </a:rPr>
              <a:t> </a:t>
            </a:r>
            <a:endParaRPr lang="en-US" sz="2400" dirty="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114322" lvl="1" indent="-342900" algn="just" defTabSz="360000">
              <a:buFont typeface="Wingdings" pitchFamily="2" charset="2"/>
              <a:buChar char="Ø"/>
            </a:pPr>
            <a:r>
              <a:rPr lang="en-US" sz="2000" dirty="0">
                <a:latin typeface="Arial" panose="020B0604020202020204" pitchFamily="34" charset="0"/>
                <a:cs typeface="Arial" panose="020B0604020202020204" pitchFamily="34" charset="0"/>
              </a:rPr>
              <a:t>1) You can </a:t>
            </a:r>
            <a:r>
              <a:rPr lang="en-US" sz="2000" b="1" dirty="0">
                <a:solidFill>
                  <a:srgbClr val="7030A0"/>
                </a:solidFill>
                <a:latin typeface="Arial" panose="020B0604020202020204" pitchFamily="34" charset="0"/>
                <a:cs typeface="Arial" panose="020B0604020202020204" pitchFamily="34" charset="0"/>
              </a:rPr>
              <a:t>directly enter</a:t>
            </a:r>
            <a:r>
              <a:rPr lang="en-US" sz="2000" dirty="0">
                <a:latin typeface="Arial" panose="020B0604020202020204" pitchFamily="34" charset="0"/>
                <a:cs typeface="Arial" panose="020B0604020202020204" pitchFamily="34" charset="0"/>
              </a:rPr>
              <a:t> JavaScript expressions into the browser console and they will execute </a:t>
            </a:r>
            <a:r>
              <a:rPr lang="ru-RU" sz="2000" dirty="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a:p>
            <a:pPr marL="114322" lvl="1" indent="-342900" algn="just" defTabSz="360000">
              <a:buFont typeface="Wingdings" pitchFamily="2" charset="2"/>
              <a:buChar char="Ø"/>
            </a:pPr>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2) To display information in the browser console, use the function </a:t>
            </a:r>
            <a:r>
              <a:rPr lang="ru-RU" sz="2000" b="1" dirty="0">
                <a:solidFill>
                  <a:srgbClr val="7030A0"/>
                </a:solidFill>
                <a:latin typeface="Arial" panose="020B0604020202020204" pitchFamily="34" charset="0"/>
                <a:cs typeface="Arial" panose="020B0604020202020204" pitchFamily="34" charset="0"/>
              </a:rPr>
              <a:t>console.log()</a:t>
            </a:r>
            <a:r>
              <a:rPr lang="en-US" sz="2000" dirty="0">
                <a:latin typeface="Arial" panose="020B0604020202020204" pitchFamily="34" charset="0"/>
                <a:cs typeface="Arial" panose="020B0604020202020204" pitchFamily="34" charset="0"/>
              </a:rPr>
              <a:t>:</a:t>
            </a:r>
            <a:endParaRPr lang="ru-RU" sz="2000" dirty="0">
              <a:latin typeface="Arial" panose="020B0604020202020204" pitchFamily="34" charset="0"/>
              <a:cs typeface="Arial" panose="020B0604020202020204" pitchFamily="34" charset="0"/>
            </a:endParaRPr>
          </a:p>
          <a:p>
            <a:pPr marL="0" lvl="1" algn="just" defTabSz="360000"/>
            <a:endParaRPr lang="ru-RU" sz="20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Developer Console</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0351" y="2962706"/>
            <a:ext cx="5076825" cy="1123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18251" y="2891267"/>
            <a:ext cx="4305300" cy="1266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Стрелка вправо 1"/>
          <p:cNvSpPr/>
          <p:nvPr/>
        </p:nvSpPr>
        <p:spPr>
          <a:xfrm>
            <a:off x="5996760" y="3391774"/>
            <a:ext cx="595420" cy="2764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Прямоугольник 2"/>
          <p:cNvSpPr/>
          <p:nvPr/>
        </p:nvSpPr>
        <p:spPr>
          <a:xfrm>
            <a:off x="155158" y="4846798"/>
            <a:ext cx="7032446" cy="1661993"/>
          </a:xfrm>
          <a:prstGeom prst="rect">
            <a:avLst/>
          </a:prstGeom>
        </p:spPr>
        <p:txBody>
          <a:bodyPr wrap="square">
            <a:spAutoFit/>
          </a:bodyPr>
          <a:lstStyle/>
          <a:p>
            <a:pPr marL="0" lvl="1" defTabSz="360000"/>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body</a:t>
            </a:r>
            <a:r>
              <a:rPr lang="en-US" sz="1700" dirty="0">
                <a:latin typeface="Consolas" pitchFamily="49" charset="0"/>
                <a:cs typeface="Consolas" pitchFamily="49" charset="0"/>
              </a:rPr>
              <a:t>&gt; </a:t>
            </a:r>
          </a:p>
          <a:p>
            <a:pPr marL="0" lvl="1" defTabSz="360000"/>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h1</a:t>
            </a:r>
            <a:r>
              <a:rPr lang="en-US" sz="1700" dirty="0">
                <a:latin typeface="Consolas" pitchFamily="49" charset="0"/>
                <a:cs typeface="Consolas" pitchFamily="49" charset="0"/>
              </a:rPr>
              <a:t>&gt;Some title</a:t>
            </a:r>
            <a:r>
              <a:rPr lang="ru-RU"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h1</a:t>
            </a:r>
            <a:r>
              <a:rPr lang="en-US" sz="1700" dirty="0">
                <a:latin typeface="Consolas" pitchFamily="49" charset="0"/>
                <a:cs typeface="Consolas" pitchFamily="49" charset="0"/>
              </a:rPr>
              <a:t>&gt;</a:t>
            </a:r>
          </a:p>
          <a:p>
            <a:pPr marL="0" lvl="1" defTabSz="360000"/>
            <a:r>
              <a:rPr lang="en-US"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script</a:t>
            </a:r>
            <a:r>
              <a:rPr lang="en-US" sz="1700" dirty="0">
                <a:latin typeface="Consolas" pitchFamily="49" charset="0"/>
                <a:cs typeface="Consolas" pitchFamily="49" charset="0"/>
              </a:rPr>
              <a:t>&gt;</a:t>
            </a:r>
          </a:p>
          <a:p>
            <a:pPr marL="0" lvl="1" defTabSz="360000"/>
            <a:r>
              <a:rPr lang="en-US" sz="1700" dirty="0">
                <a:solidFill>
                  <a:schemeClr val="accent4">
                    <a:lumMod val="50000"/>
                  </a:schemeClr>
                </a:solidFill>
                <a:latin typeface="Consolas" pitchFamily="49" charset="0"/>
                <a:cs typeface="Consolas" pitchFamily="49" charset="0"/>
              </a:rPr>
              <a:t>      </a:t>
            </a:r>
            <a:r>
              <a:rPr lang="en-US" sz="1700" b="1" dirty="0">
                <a:solidFill>
                  <a:srgbClr val="7030A0"/>
                </a:solidFill>
                <a:latin typeface="Consolas" pitchFamily="49" charset="0"/>
                <a:cs typeface="Consolas" pitchFamily="49" charset="0"/>
              </a:rPr>
              <a:t>console.log</a:t>
            </a:r>
            <a:r>
              <a:rPr lang="en-US" sz="1700" dirty="0">
                <a:solidFill>
                  <a:schemeClr val="accent4">
                    <a:lumMod val="50000"/>
                  </a:schemeClr>
                </a:solidFill>
                <a:latin typeface="Consolas" pitchFamily="49" charset="0"/>
                <a:cs typeface="Consolas" pitchFamily="49" charset="0"/>
              </a:rPr>
              <a:t>("</a:t>
            </a:r>
            <a:r>
              <a:rPr lang="en-US" sz="1700" dirty="0">
                <a:latin typeface="Consolas" pitchFamily="49" charset="0"/>
                <a:cs typeface="Consolas" pitchFamily="49" charset="0"/>
              </a:rPr>
              <a:t>test the console from the script</a:t>
            </a:r>
            <a:r>
              <a:rPr lang="ru-RU" sz="1700" dirty="0">
                <a:solidFill>
                  <a:schemeClr val="accent4">
                    <a:lumMod val="50000"/>
                  </a:schemeClr>
                </a:solidFill>
                <a:latin typeface="Consolas" pitchFamily="49" charset="0"/>
                <a:cs typeface="Consolas" pitchFamily="49" charset="0"/>
              </a:rPr>
              <a:t>");</a:t>
            </a:r>
          </a:p>
          <a:p>
            <a:pPr marL="0" lvl="1" defTabSz="360000"/>
            <a:r>
              <a:rPr lang="ru-RU" sz="1700" dirty="0">
                <a:latin typeface="Consolas" pitchFamily="49" charset="0"/>
                <a:cs typeface="Consolas" pitchFamily="49" charset="0"/>
              </a:rPr>
              <a:t>   &lt;/</a:t>
            </a:r>
            <a:r>
              <a:rPr lang="en-US" sz="1700" dirty="0">
                <a:solidFill>
                  <a:srgbClr val="0070C0"/>
                </a:solidFill>
                <a:latin typeface="Consolas" pitchFamily="49" charset="0"/>
                <a:cs typeface="Consolas" pitchFamily="49" charset="0"/>
              </a:rPr>
              <a:t>script</a:t>
            </a:r>
            <a:r>
              <a:rPr lang="en-US" sz="1700" dirty="0">
                <a:latin typeface="Consolas" pitchFamily="49" charset="0"/>
                <a:cs typeface="Consolas" pitchFamily="49" charset="0"/>
              </a:rPr>
              <a:t>&gt;   </a:t>
            </a:r>
          </a:p>
          <a:p>
            <a:pPr marL="0" lvl="1" defTabSz="360000"/>
            <a:r>
              <a:rPr lang="en-US" sz="1700" dirty="0">
                <a:latin typeface="Consolas" pitchFamily="49" charset="0"/>
                <a:cs typeface="Consolas" pitchFamily="49" charset="0"/>
              </a:rPr>
              <a:t>&lt;/</a:t>
            </a:r>
            <a:r>
              <a:rPr lang="en-US" sz="1700" dirty="0">
                <a:solidFill>
                  <a:srgbClr val="0070C0"/>
                </a:solidFill>
                <a:latin typeface="Consolas" pitchFamily="49" charset="0"/>
                <a:cs typeface="Consolas" pitchFamily="49" charset="0"/>
              </a:rPr>
              <a:t>body</a:t>
            </a:r>
            <a:r>
              <a:rPr lang="en-US" sz="1700" dirty="0">
                <a:latin typeface="Consolas" pitchFamily="49" charset="0"/>
                <a:cs typeface="Consolas" pitchFamily="49" charset="0"/>
              </a:rPr>
              <a:t>&gt;</a:t>
            </a:r>
          </a:p>
        </p:txBody>
      </p:sp>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57732" y="5096769"/>
            <a:ext cx="2466975" cy="1162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Стрелка вправо 9"/>
          <p:cNvSpPr/>
          <p:nvPr/>
        </p:nvSpPr>
        <p:spPr>
          <a:xfrm>
            <a:off x="6758774" y="5582102"/>
            <a:ext cx="514670" cy="2764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21331609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235267" y="1010093"/>
            <a:ext cx="11494709" cy="5454507"/>
          </a:xfrm>
        </p:spPr>
        <p:txBody>
          <a:bodyPr rtlCol="0">
            <a:noAutofit/>
          </a:bodyPr>
          <a:lstStyle/>
          <a:p>
            <a:pPr marL="0" lvl="1" algn="just" defTabSz="360000"/>
            <a:r>
              <a:rPr lang="en-US" sz="2400" dirty="0">
                <a:cs typeface="Arial" panose="020B0604020202020204" pitchFamily="34" charset="0"/>
              </a:rPr>
              <a:t>JavaScript code consists of </a:t>
            </a:r>
            <a:r>
              <a:rPr lang="en-US" sz="2400" b="1" dirty="0">
                <a:solidFill>
                  <a:srgbClr val="7030A0"/>
                </a:solidFill>
                <a:cs typeface="Arial" panose="020B0604020202020204" pitchFamily="34" charset="0"/>
              </a:rPr>
              <a:t>instructions</a:t>
            </a:r>
            <a:r>
              <a:rPr lang="en-US" sz="2400" dirty="0">
                <a:solidFill>
                  <a:srgbClr val="7030A0"/>
                </a:solidFill>
                <a:cs typeface="Arial" panose="020B0604020202020204" pitchFamily="34" charset="0"/>
              </a:rPr>
              <a:t> </a:t>
            </a:r>
            <a:r>
              <a:rPr lang="en-US" sz="2400" dirty="0">
                <a:cs typeface="Arial" panose="020B0604020202020204" pitchFamily="34" charset="0"/>
              </a:rPr>
              <a:t>(</a:t>
            </a:r>
            <a:r>
              <a:rPr lang="en-US" sz="2400" b="1" dirty="0">
                <a:solidFill>
                  <a:srgbClr val="7030A0"/>
                </a:solidFill>
                <a:cs typeface="Arial" panose="020B0604020202020204" pitchFamily="34" charset="0"/>
              </a:rPr>
              <a:t>commands</a:t>
            </a:r>
            <a:r>
              <a:rPr lang="en-US" sz="2400" dirty="0">
                <a:cs typeface="Arial" panose="020B0604020202020204" pitchFamily="34" charset="0"/>
              </a:rPr>
              <a:t>), each of which ends with a </a:t>
            </a:r>
            <a:r>
              <a:rPr lang="en-US" sz="2400" b="1" dirty="0">
                <a:solidFill>
                  <a:srgbClr val="7030A0"/>
                </a:solidFill>
                <a:cs typeface="Arial" panose="020B0604020202020204" pitchFamily="34" charset="0"/>
              </a:rPr>
              <a:t>semicolon</a:t>
            </a:r>
            <a:r>
              <a:rPr lang="en-US" sz="2400" dirty="0">
                <a:cs typeface="Arial" panose="020B0604020202020204" pitchFamily="34" charset="0"/>
              </a:rPr>
              <a:t>:</a:t>
            </a:r>
            <a:endParaRPr lang="ru-RU" sz="2400" dirty="0">
              <a:cs typeface="Arial" panose="020B0604020202020204" pitchFamily="34" charset="0"/>
            </a:endParaRPr>
          </a:p>
          <a:p>
            <a:pPr marL="457152" lvl="2" defTabSz="360000"/>
            <a:r>
              <a:rPr lang="ru-RU" sz="2400" dirty="0" err="1">
                <a:solidFill>
                  <a:srgbClr val="0070C0"/>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Some text 1</a:t>
            </a:r>
            <a:r>
              <a:rPr lang="ru-RU" sz="2400" dirty="0">
                <a:cs typeface="Courier New" panose="02070309020205020404" pitchFamily="49" charset="0"/>
              </a:rPr>
              <a:t>"); </a:t>
            </a:r>
            <a:r>
              <a:rPr lang="ru-RU" sz="2400" dirty="0" err="1">
                <a:solidFill>
                  <a:srgbClr val="0070C0"/>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 Some text 2</a:t>
            </a:r>
            <a:r>
              <a:rPr lang="ru-RU" sz="2400" dirty="0">
                <a:cs typeface="Courier New" panose="02070309020205020404" pitchFamily="49" charset="0"/>
              </a:rPr>
              <a:t>");</a:t>
            </a:r>
          </a:p>
          <a:p>
            <a:pPr marL="0" lvl="1" algn="just" defTabSz="360000"/>
            <a:endParaRPr lang="ru-RU" sz="2400" dirty="0">
              <a:cs typeface="Arial" panose="020B0604020202020204" pitchFamily="34" charset="0"/>
            </a:endParaRPr>
          </a:p>
          <a:p>
            <a:pPr marL="0" lvl="1" algn="just" defTabSz="360000"/>
            <a:r>
              <a:rPr lang="en-US" sz="2400" dirty="0">
                <a:cs typeface="Arial" panose="020B0604020202020204" pitchFamily="34" charset="0"/>
              </a:rPr>
              <a:t>However, modern browsers may well be able to distinguish between separate instructions if they are simply located on separate lines without a semicolon:</a:t>
            </a:r>
            <a:endParaRPr lang="ru-RU" sz="2400" dirty="0">
              <a:cs typeface="Arial" panose="020B0604020202020204" pitchFamily="34" charset="0"/>
            </a:endParaRPr>
          </a:p>
          <a:p>
            <a:pPr marL="457152" lvl="2" defTabSz="360000"/>
            <a:r>
              <a:rPr lang="ru-RU" sz="2400" dirty="0" err="1">
                <a:solidFill>
                  <a:schemeClr val="accent4">
                    <a:lumMod val="50000"/>
                  </a:schemeClr>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Some text 1</a:t>
            </a:r>
            <a:r>
              <a:rPr lang="ru-RU" sz="2400" dirty="0">
                <a:cs typeface="Courier New" panose="02070309020205020404" pitchFamily="49" charset="0"/>
              </a:rPr>
              <a:t>")</a:t>
            </a:r>
          </a:p>
          <a:p>
            <a:pPr marL="457152" lvl="2" defTabSz="360000"/>
            <a:r>
              <a:rPr lang="ru-RU" sz="2400" dirty="0" err="1">
                <a:solidFill>
                  <a:schemeClr val="accent4">
                    <a:lumMod val="50000"/>
                  </a:schemeClr>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Some text 2</a:t>
            </a:r>
            <a:r>
              <a:rPr lang="ru-RU" sz="2400" dirty="0">
                <a:cs typeface="Courier New" panose="02070309020205020404" pitchFamily="49" charset="0"/>
              </a:rPr>
              <a:t>")</a:t>
            </a:r>
          </a:p>
          <a:p>
            <a:pPr marL="0" lvl="1" algn="just" defTabSz="360000"/>
            <a:endParaRPr lang="ru-RU" sz="2400" dirty="0">
              <a:cs typeface="Arial" panose="020B0604020202020204" pitchFamily="34" charset="0"/>
            </a:endParaRPr>
          </a:p>
          <a:p>
            <a:pPr marL="0" lvl="1" algn="just" defTabSz="360000"/>
            <a:r>
              <a:rPr lang="en-US" sz="2400" dirty="0">
                <a:cs typeface="Arial" panose="020B0604020202020204" pitchFamily="34" charset="0"/>
              </a:rPr>
              <a:t>But in order to </a:t>
            </a:r>
            <a:r>
              <a:rPr lang="en-US" sz="2400" b="1" dirty="0">
                <a:solidFill>
                  <a:srgbClr val="7030A0"/>
                </a:solidFill>
                <a:cs typeface="Arial" panose="020B0604020202020204" pitchFamily="34" charset="0"/>
              </a:rPr>
              <a:t>improve code readability </a:t>
            </a:r>
            <a:r>
              <a:rPr lang="en-US" sz="2400" dirty="0">
                <a:cs typeface="Arial" panose="020B0604020202020204" pitchFamily="34" charset="0"/>
              </a:rPr>
              <a:t>and </a:t>
            </a:r>
            <a:r>
              <a:rPr lang="en-US" sz="2400" b="1" dirty="0">
                <a:solidFill>
                  <a:srgbClr val="7030A0"/>
                </a:solidFill>
                <a:cs typeface="Arial" panose="020B0604020202020204" pitchFamily="34" charset="0"/>
              </a:rPr>
              <a:t>reduce the number of possible errors</a:t>
            </a:r>
            <a:r>
              <a:rPr lang="en-US" sz="2400" dirty="0">
                <a:cs typeface="Arial" panose="020B0604020202020204" pitchFamily="34" charset="0"/>
              </a:rPr>
              <a:t>, it is recommended to define </a:t>
            </a:r>
            <a:r>
              <a:rPr lang="en-US" sz="2400" b="1" dirty="0">
                <a:solidFill>
                  <a:srgbClr val="7030A0"/>
                </a:solidFill>
                <a:cs typeface="Arial" panose="020B0604020202020204" pitchFamily="34" charset="0"/>
              </a:rPr>
              <a:t>each JavaScript instruction on a separate line </a:t>
            </a:r>
            <a:r>
              <a:rPr lang="en-US" sz="2400" dirty="0">
                <a:cs typeface="Arial" panose="020B0604020202020204" pitchFamily="34" charset="0"/>
              </a:rPr>
              <a:t>and </a:t>
            </a:r>
            <a:r>
              <a:rPr lang="en-US" sz="2400" b="1" dirty="0">
                <a:solidFill>
                  <a:srgbClr val="7030A0"/>
                </a:solidFill>
                <a:cs typeface="Arial" panose="020B0604020202020204" pitchFamily="34" charset="0"/>
              </a:rPr>
              <a:t>end it with a semicolon</a:t>
            </a:r>
            <a:r>
              <a:rPr lang="en-US" sz="2400" dirty="0">
                <a:cs typeface="Arial" panose="020B0604020202020204" pitchFamily="34" charset="0"/>
              </a:rPr>
              <a:t>:</a:t>
            </a:r>
            <a:endParaRPr lang="ru-RU" sz="2400" dirty="0">
              <a:cs typeface="Arial" panose="020B0604020202020204" pitchFamily="34" charset="0"/>
            </a:endParaRPr>
          </a:p>
          <a:p>
            <a:pPr marL="457152" lvl="2" defTabSz="360000"/>
            <a:r>
              <a:rPr lang="ru-RU" sz="2400" dirty="0" err="1">
                <a:solidFill>
                  <a:srgbClr val="0070C0"/>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Some text 1</a:t>
            </a:r>
            <a:r>
              <a:rPr lang="ru-RU" sz="2400" dirty="0">
                <a:cs typeface="Courier New" panose="02070309020205020404" pitchFamily="49" charset="0"/>
              </a:rPr>
              <a:t>")</a:t>
            </a:r>
            <a:r>
              <a:rPr lang="en-US" sz="2400" dirty="0">
                <a:cs typeface="Courier New" panose="02070309020205020404" pitchFamily="49" charset="0"/>
              </a:rPr>
              <a:t>;   </a:t>
            </a:r>
            <a:r>
              <a:rPr lang="en-US" sz="2400" dirty="0">
                <a:solidFill>
                  <a:srgbClr val="00B050"/>
                </a:solidFill>
                <a:cs typeface="Courier New" panose="02070309020205020404" pitchFamily="49" charset="0"/>
              </a:rPr>
              <a:t>// best practice!</a:t>
            </a:r>
            <a:endParaRPr lang="ru-RU" sz="2400" dirty="0">
              <a:solidFill>
                <a:srgbClr val="00B050"/>
              </a:solidFill>
              <a:cs typeface="Courier New" panose="02070309020205020404" pitchFamily="49" charset="0"/>
            </a:endParaRPr>
          </a:p>
          <a:p>
            <a:pPr marL="457152" lvl="2" defTabSz="360000"/>
            <a:r>
              <a:rPr lang="ru-RU" sz="2400" dirty="0" err="1">
                <a:solidFill>
                  <a:srgbClr val="0070C0"/>
                </a:solidFill>
                <a:cs typeface="Courier New" panose="02070309020205020404" pitchFamily="49" charset="0"/>
              </a:rPr>
              <a:t>alert</a:t>
            </a:r>
            <a:r>
              <a:rPr lang="ru-RU" sz="2400" dirty="0">
                <a:cs typeface="Courier New" panose="02070309020205020404" pitchFamily="49" charset="0"/>
              </a:rPr>
              <a:t>("</a:t>
            </a:r>
            <a:r>
              <a:rPr lang="en-US" sz="2400" dirty="0">
                <a:cs typeface="Courier New" panose="02070309020205020404" pitchFamily="49" charset="0"/>
              </a:rPr>
              <a:t>Some text 2</a:t>
            </a:r>
            <a:r>
              <a:rPr lang="ru-RU" sz="2400" dirty="0">
                <a:cs typeface="Courier New" panose="02070309020205020404" pitchFamily="49" charset="0"/>
              </a:rPr>
              <a:t>")</a:t>
            </a:r>
            <a:r>
              <a:rPr lang="en-US" sz="2400" dirty="0">
                <a:cs typeface="Courier New" panose="02070309020205020404" pitchFamily="49" charset="0"/>
              </a:rPr>
              <a:t>;   </a:t>
            </a:r>
            <a:r>
              <a:rPr lang="en-US" sz="2400" dirty="0">
                <a:solidFill>
                  <a:srgbClr val="00B050"/>
                </a:solidFill>
                <a:cs typeface="Courier New" panose="02070309020205020404" pitchFamily="49" charset="0"/>
              </a:rPr>
              <a:t>// best practice!</a:t>
            </a:r>
            <a:endParaRPr lang="ru-RU" sz="2400" dirty="0">
              <a:solidFill>
                <a:srgbClr val="00B050"/>
              </a:solidFill>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Syntax</a:t>
            </a:r>
          </a:p>
        </p:txBody>
      </p:sp>
    </p:spTree>
    <p:extLst>
      <p:ext uri="{BB962C8B-B14F-4D97-AF65-F5344CB8AC3E}">
        <p14:creationId xmlns:p14="http://schemas.microsoft.com/office/powerpoint/2010/main" val="41957604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86608"/>
            <a:ext cx="11494709" cy="5677787"/>
          </a:xfrm>
        </p:spPr>
        <p:txBody>
          <a:bodyPr rtlCol="0">
            <a:normAutofit/>
          </a:bodyPr>
          <a:lstStyle/>
          <a:p>
            <a:pPr marL="342900" indent="-342900">
              <a:buClrTx/>
              <a:buFont typeface="Arial" pitchFamily="34" charset="0"/>
              <a:buChar char="•"/>
            </a:pPr>
            <a:r>
              <a:rPr lang="en-US" dirty="0"/>
              <a:t>The JavaScript syntax defines two types of values: </a:t>
            </a:r>
            <a:r>
              <a:rPr lang="en-US" b="1" dirty="0">
                <a:solidFill>
                  <a:srgbClr val="7030A0"/>
                </a:solidFill>
              </a:rPr>
              <a:t>fixed values </a:t>
            </a:r>
            <a:r>
              <a:rPr lang="en-US" dirty="0"/>
              <a:t>and </a:t>
            </a:r>
            <a:r>
              <a:rPr lang="en-US" b="1" dirty="0">
                <a:solidFill>
                  <a:srgbClr val="7030A0"/>
                </a:solidFill>
              </a:rPr>
              <a:t>variable values</a:t>
            </a:r>
            <a:r>
              <a:rPr lang="en-US" dirty="0"/>
              <a:t>.</a:t>
            </a:r>
          </a:p>
          <a:p>
            <a:pPr marL="342900" indent="-342900">
              <a:buClrTx/>
              <a:buFont typeface="Arial" pitchFamily="34" charset="0"/>
              <a:buChar char="•"/>
            </a:pPr>
            <a:r>
              <a:rPr lang="en-US" dirty="0"/>
              <a:t>Fixed values are called </a:t>
            </a:r>
            <a:r>
              <a:rPr lang="en-US" b="1" dirty="0">
                <a:solidFill>
                  <a:srgbClr val="7030A0"/>
                </a:solidFill>
              </a:rPr>
              <a:t>literals</a:t>
            </a:r>
            <a:r>
              <a:rPr lang="en-US" b="1" dirty="0"/>
              <a:t> </a:t>
            </a:r>
            <a:r>
              <a:rPr lang="en-US" dirty="0"/>
              <a:t>(52, 8.4, “Peter Pen”</a:t>
            </a:r>
            <a:r>
              <a:rPr lang="en-US" b="1" dirty="0"/>
              <a:t>)</a:t>
            </a:r>
            <a:r>
              <a:rPr lang="en-US" dirty="0"/>
              <a:t>. Variable values are called </a:t>
            </a:r>
            <a:r>
              <a:rPr lang="en-US" b="1" dirty="0">
                <a:solidFill>
                  <a:srgbClr val="7030A0"/>
                </a:solidFill>
              </a:rPr>
              <a:t>variables</a:t>
            </a:r>
            <a:r>
              <a:rPr lang="en-US" dirty="0"/>
              <a:t>.</a:t>
            </a:r>
          </a:p>
          <a:p>
            <a:pPr marL="342900" indent="-342900">
              <a:buClrTx/>
              <a:buFont typeface="Arial" pitchFamily="34" charset="0"/>
              <a:buChar char="•"/>
            </a:pPr>
            <a:r>
              <a:rPr lang="en-US" dirty="0">
                <a:cs typeface="Arial" panose="020B0604020202020204" pitchFamily="34" charset="0"/>
              </a:rPr>
              <a:t>Variables are fundamental to all programming languages. Variables are used to store data, like string of text, numbers, etc. The data or value stored in the variables can be set, updated, and retrieved whenever needed. In general, variables are symbolic names for values.</a:t>
            </a:r>
          </a:p>
          <a:p>
            <a:pPr marL="342900" indent="-342900">
              <a:buClrTx/>
              <a:buFont typeface="Arial" pitchFamily="34" charset="0"/>
              <a:buChar char="•"/>
            </a:pPr>
            <a:r>
              <a:rPr lang="en-US" dirty="0">
                <a:cs typeface="Arial" panose="020B0604020202020204" pitchFamily="34" charset="0"/>
              </a:rPr>
              <a:t>The variable consists of the </a:t>
            </a:r>
            <a:r>
              <a:rPr lang="en-US" b="1" dirty="0">
                <a:solidFill>
                  <a:srgbClr val="7030A0"/>
                </a:solidFill>
                <a:cs typeface="Arial" panose="020B0604020202020204" pitchFamily="34" charset="0"/>
              </a:rPr>
              <a:t>name</a:t>
            </a:r>
            <a:r>
              <a:rPr lang="en-US" dirty="0">
                <a:cs typeface="Arial" panose="020B0604020202020204" pitchFamily="34" charset="0"/>
              </a:rPr>
              <a:t> and the allocated memory area that corresponds to it.</a:t>
            </a:r>
          </a:p>
          <a:p>
            <a:pPr marL="342900" indent="-342900">
              <a:buClrTx/>
              <a:buFont typeface="Arial" pitchFamily="34" charset="0"/>
              <a:buChar char="•"/>
            </a:pPr>
            <a:r>
              <a:rPr lang="en-US" dirty="0">
                <a:cs typeface="Arial" panose="020B0604020202020204" pitchFamily="34" charset="0"/>
              </a:rPr>
              <a:t>To </a:t>
            </a:r>
            <a:r>
              <a:rPr lang="en-US" b="1" dirty="0">
                <a:solidFill>
                  <a:srgbClr val="7030A0"/>
                </a:solidFill>
                <a:cs typeface="Arial" panose="020B0604020202020204" pitchFamily="34" charset="0"/>
              </a:rPr>
              <a:t>create</a:t>
            </a:r>
            <a:r>
              <a:rPr lang="en-US" dirty="0">
                <a:solidFill>
                  <a:srgbClr val="7030A0"/>
                </a:solidFill>
                <a:cs typeface="Arial" panose="020B0604020202020204" pitchFamily="34" charset="0"/>
              </a:rPr>
              <a:t> </a:t>
            </a:r>
            <a:r>
              <a:rPr lang="en-US" dirty="0">
                <a:cs typeface="Arial" panose="020B0604020202020204" pitchFamily="34" charset="0"/>
              </a:rPr>
              <a:t>(declare, define) a variable, use the </a:t>
            </a:r>
            <a:r>
              <a:rPr lang="en-US" b="1" dirty="0" err="1">
                <a:solidFill>
                  <a:srgbClr val="7030A0"/>
                </a:solidFill>
                <a:cs typeface="Arial" panose="020B0604020202020204" pitchFamily="34" charset="0"/>
              </a:rPr>
              <a:t>var</a:t>
            </a:r>
            <a:r>
              <a:rPr lang="en-US" dirty="0">
                <a:solidFill>
                  <a:srgbClr val="7030A0"/>
                </a:solidFill>
                <a:cs typeface="Arial" panose="020B0604020202020204" pitchFamily="34" charset="0"/>
              </a:rPr>
              <a:t> </a:t>
            </a:r>
            <a:r>
              <a:rPr lang="en-US" dirty="0">
                <a:cs typeface="Arial" panose="020B0604020202020204" pitchFamily="34" charset="0"/>
              </a:rPr>
              <a:t>keyword or </a:t>
            </a:r>
            <a:r>
              <a:rPr lang="en-US" b="1" dirty="0">
                <a:solidFill>
                  <a:srgbClr val="7030A0"/>
                </a:solidFill>
                <a:cs typeface="Arial" panose="020B0604020202020204" pitchFamily="34" charset="0"/>
              </a:rPr>
              <a:t>let</a:t>
            </a:r>
            <a:r>
              <a:rPr lang="en-US" dirty="0">
                <a:cs typeface="Arial" panose="020B0604020202020204" pitchFamily="34" charset="0"/>
              </a:rPr>
              <a:t>:</a:t>
            </a:r>
          </a:p>
          <a:p>
            <a:pPr marL="571474" lvl="2" indent="-342900" defTabSz="360000">
              <a:buFont typeface="Wingdings" pitchFamily="2" charset="2"/>
              <a:buChar char="Ø"/>
            </a:pPr>
            <a:r>
              <a:rPr lang="ru-RU" b="1" dirty="0" err="1">
                <a:solidFill>
                  <a:srgbClr val="7030A0"/>
                </a:solidFill>
                <a:cs typeface="Consolas" pitchFamily="49" charset="0"/>
              </a:rPr>
              <a:t>var</a:t>
            </a:r>
            <a:r>
              <a:rPr lang="ru-RU" dirty="0">
                <a:solidFill>
                  <a:srgbClr val="7030A0"/>
                </a:solidFill>
                <a:cs typeface="Consolas" pitchFamily="49" charset="0"/>
              </a:rPr>
              <a:t> </a:t>
            </a:r>
            <a:r>
              <a:rPr lang="en-US" dirty="0">
                <a:cs typeface="Consolas" pitchFamily="49" charset="0"/>
              </a:rPr>
              <a:t>data</a:t>
            </a:r>
            <a:r>
              <a:rPr lang="ru-RU" dirty="0">
                <a:cs typeface="Consolas" pitchFamily="49" charset="0"/>
              </a:rPr>
              <a:t>;</a:t>
            </a:r>
          </a:p>
          <a:p>
            <a:pPr marL="571474" lvl="2" indent="-342900" defTabSz="360000">
              <a:buFont typeface="Wingdings" pitchFamily="2" charset="2"/>
              <a:buChar char="Ø"/>
            </a:pPr>
            <a:r>
              <a:rPr lang="en-US" b="1" dirty="0">
                <a:solidFill>
                  <a:srgbClr val="7030A0"/>
                </a:solidFill>
                <a:cs typeface="Consolas" pitchFamily="49" charset="0"/>
              </a:rPr>
              <a:t>let</a:t>
            </a:r>
            <a:r>
              <a:rPr lang="ru-RU" dirty="0">
                <a:solidFill>
                  <a:srgbClr val="7030A0"/>
                </a:solidFill>
                <a:cs typeface="Consolas" pitchFamily="49" charset="0"/>
              </a:rPr>
              <a:t> </a:t>
            </a:r>
            <a:r>
              <a:rPr lang="en-US" dirty="0">
                <a:cs typeface="Consolas" pitchFamily="49" charset="0"/>
              </a:rPr>
              <a:t>data</a:t>
            </a:r>
            <a:r>
              <a:rPr lang="ru-RU" dirty="0">
                <a:cs typeface="Consolas" pitchFamily="49" charset="0"/>
              </a:rPr>
              <a:t>;</a:t>
            </a:r>
            <a:r>
              <a:rPr lang="en-US" dirty="0">
                <a:cs typeface="Consolas" pitchFamily="49" charset="0"/>
              </a:rPr>
              <a:t> </a:t>
            </a:r>
            <a:r>
              <a:rPr lang="en-US" dirty="0">
                <a:solidFill>
                  <a:schemeClr val="bg1">
                    <a:lumMod val="50000"/>
                  </a:schemeClr>
                </a:solidFill>
                <a:cs typeface="Consolas" pitchFamily="49" charset="0"/>
              </a:rPr>
              <a:t>// new syntax</a:t>
            </a:r>
            <a:endParaRPr lang="en-US" dirty="0">
              <a:solidFill>
                <a:schemeClr val="bg1">
                  <a:lumMod val="50000"/>
                </a:schemeClr>
              </a:solidFill>
              <a:cs typeface="Arial" panose="020B0604020202020204" pitchFamily="34" charset="0"/>
            </a:endParaRPr>
          </a:p>
          <a:p>
            <a:pPr marL="342900" indent="-342900">
              <a:buClrTx/>
              <a:buFont typeface="Arial" pitchFamily="34" charset="0"/>
              <a:buChar char="•"/>
            </a:pPr>
            <a:r>
              <a:rPr lang="en-US" dirty="0">
                <a:cs typeface="Arial" panose="020B0604020202020204" pitchFamily="34" charset="0"/>
              </a:rPr>
              <a:t>After creation, you can </a:t>
            </a:r>
            <a:r>
              <a:rPr lang="en-US" b="1" dirty="0">
                <a:solidFill>
                  <a:srgbClr val="7030A0"/>
                </a:solidFill>
                <a:cs typeface="Arial" panose="020B0604020202020204" pitchFamily="34" charset="0"/>
              </a:rPr>
              <a:t>write data</a:t>
            </a:r>
            <a:r>
              <a:rPr lang="en-US" dirty="0">
                <a:solidFill>
                  <a:srgbClr val="7030A0"/>
                </a:solidFill>
                <a:cs typeface="Arial" panose="020B0604020202020204" pitchFamily="34" charset="0"/>
              </a:rPr>
              <a:t> </a:t>
            </a:r>
            <a:r>
              <a:rPr lang="en-US" dirty="0">
                <a:cs typeface="Arial" panose="020B0604020202020204" pitchFamily="34" charset="0"/>
              </a:rPr>
              <a:t>to the variable using the </a:t>
            </a:r>
            <a:r>
              <a:rPr lang="en-US" b="1" dirty="0">
                <a:solidFill>
                  <a:srgbClr val="7030A0"/>
                </a:solidFill>
                <a:cs typeface="Arial" panose="020B0604020202020204" pitchFamily="34" charset="0"/>
              </a:rPr>
              <a:t>equal sign =</a:t>
            </a:r>
            <a:r>
              <a:rPr lang="en-US" dirty="0">
                <a:cs typeface="Arial" panose="020B0604020202020204" pitchFamily="34" charset="0"/>
              </a:rPr>
              <a:t> (assignment):</a:t>
            </a:r>
          </a:p>
          <a:p>
            <a:pPr marL="342900" lvl="1" indent="-342900" defTabSz="360000">
              <a:buFont typeface="Arial" pitchFamily="34" charset="0"/>
              <a:buChar char="•"/>
            </a:pPr>
            <a:r>
              <a:rPr lang="en-US" dirty="0">
                <a:solidFill>
                  <a:schemeClr val="accent4">
                    <a:lumMod val="50000"/>
                  </a:schemeClr>
                </a:solidFill>
                <a:cs typeface="Consolas" pitchFamily="49" charset="0"/>
              </a:rPr>
              <a:t>   </a:t>
            </a:r>
            <a:r>
              <a:rPr lang="ru-RU" dirty="0" err="1">
                <a:solidFill>
                  <a:srgbClr val="0070C0"/>
                </a:solidFill>
                <a:cs typeface="Consolas" pitchFamily="49" charset="0"/>
              </a:rPr>
              <a:t>var</a:t>
            </a:r>
            <a:r>
              <a:rPr lang="ru-RU" dirty="0">
                <a:solidFill>
                  <a:srgbClr val="0070C0"/>
                </a:solidFill>
                <a:cs typeface="Consolas" pitchFamily="49" charset="0"/>
              </a:rPr>
              <a:t> </a:t>
            </a:r>
            <a:r>
              <a:rPr lang="en-US" dirty="0">
                <a:cs typeface="Consolas" pitchFamily="49" charset="0"/>
              </a:rPr>
              <a:t>data</a:t>
            </a:r>
            <a:r>
              <a:rPr lang="ru-RU" dirty="0">
                <a:cs typeface="Consolas" pitchFamily="49" charset="0"/>
              </a:rPr>
              <a:t>;</a:t>
            </a:r>
          </a:p>
          <a:p>
            <a:pPr marL="342900" lvl="1" indent="-342900" defTabSz="360000">
              <a:buFont typeface="Arial" pitchFamily="34" charset="0"/>
              <a:buChar char="•"/>
            </a:pPr>
            <a:r>
              <a:rPr lang="en-US" dirty="0">
                <a:cs typeface="Consolas" pitchFamily="49" charset="0"/>
              </a:rPr>
              <a:t>   data </a:t>
            </a:r>
            <a:r>
              <a:rPr lang="ru-RU" b="1" dirty="0">
                <a:solidFill>
                  <a:srgbClr val="7030A0"/>
                </a:solidFill>
                <a:cs typeface="Consolas" pitchFamily="49" charset="0"/>
              </a:rPr>
              <a:t>=</a:t>
            </a:r>
            <a:r>
              <a:rPr lang="ru-RU" dirty="0">
                <a:cs typeface="Consolas" pitchFamily="49" charset="0"/>
              </a:rPr>
              <a:t> </a:t>
            </a:r>
            <a:r>
              <a:rPr lang="en-US" dirty="0">
                <a:cs typeface="Consolas" pitchFamily="49" charset="0"/>
              </a:rPr>
              <a:t>200</a:t>
            </a:r>
            <a:r>
              <a:rPr lang="ru-RU" dirty="0">
                <a:cs typeface="Consolas" pitchFamily="49" charset="0"/>
              </a:rPr>
              <a:t>; </a:t>
            </a:r>
            <a:r>
              <a:rPr lang="ru-RU" dirty="0">
                <a:solidFill>
                  <a:schemeClr val="bg1">
                    <a:lumMod val="50000"/>
                  </a:schemeClr>
                </a:solidFill>
                <a:cs typeface="Consolas" pitchFamily="49" charset="0"/>
              </a:rPr>
              <a:t>// </a:t>
            </a:r>
            <a:r>
              <a:rPr lang="en-US" dirty="0">
                <a:solidFill>
                  <a:schemeClr val="bg1">
                    <a:lumMod val="50000"/>
                  </a:schemeClr>
                </a:solidFill>
                <a:cs typeface="Consolas" pitchFamily="49" charset="0"/>
              </a:rPr>
              <a:t>writing a number to a variable</a:t>
            </a:r>
            <a:endParaRPr lang="en-US" dirty="0">
              <a:cs typeface="Arial" panose="020B0604020202020204" pitchFamily="34" charset="0"/>
            </a:endParaRPr>
          </a:p>
          <a:p>
            <a:pPr marL="342900" indent="-342900">
              <a:buClrTx/>
              <a:buFont typeface="Arial" pitchFamily="34" charset="0"/>
              <a:buChar char="•"/>
            </a:pPr>
            <a:r>
              <a:rPr lang="en-US" dirty="0">
                <a:cs typeface="Arial" panose="020B0604020202020204" pitchFamily="34" charset="0"/>
              </a:rPr>
              <a:t>The process of writing the </a:t>
            </a:r>
            <a:r>
              <a:rPr lang="en-US" b="1" dirty="0">
                <a:solidFill>
                  <a:srgbClr val="7030A0"/>
                </a:solidFill>
                <a:cs typeface="Arial" panose="020B0604020202020204" pitchFamily="34" charset="0"/>
              </a:rPr>
              <a:t>initial</a:t>
            </a:r>
            <a:r>
              <a:rPr lang="en-US" dirty="0">
                <a:solidFill>
                  <a:srgbClr val="7030A0"/>
                </a:solidFill>
                <a:cs typeface="Arial" panose="020B0604020202020204" pitchFamily="34" charset="0"/>
              </a:rPr>
              <a:t> </a:t>
            </a:r>
            <a:r>
              <a:rPr lang="en-US" dirty="0">
                <a:cs typeface="Arial" panose="020B0604020202020204" pitchFamily="34" charset="0"/>
              </a:rPr>
              <a:t>value is called </a:t>
            </a:r>
            <a:r>
              <a:rPr lang="en-US" b="1" dirty="0">
                <a:solidFill>
                  <a:srgbClr val="7030A0"/>
                </a:solidFill>
                <a:cs typeface="Arial" panose="020B0604020202020204" pitchFamily="34" charset="0"/>
              </a:rPr>
              <a:t>initialization</a:t>
            </a:r>
            <a:r>
              <a:rPr lang="en-US" dirty="0">
                <a:cs typeface="Arial" panose="020B0604020202020204" pitchFamily="34" charset="0"/>
              </a:rPr>
              <a:t>.</a:t>
            </a:r>
          </a:p>
          <a:p>
            <a:pPr marL="342900" indent="-342900">
              <a:buClrTx/>
              <a:buFont typeface="Arial" pitchFamily="34" charset="0"/>
              <a:buChar char="•"/>
            </a:pPr>
            <a:endParaRPr lang="en-US" dirty="0">
              <a:cs typeface="Consolas" pitchFamily="49" charset="0"/>
            </a:endParaRPr>
          </a:p>
          <a:p>
            <a:pPr marL="342900" lvl="1" indent="-342900" defTabSz="360000">
              <a:buFont typeface="Arial" pitchFamily="34" charset="0"/>
              <a:buChar char="•"/>
            </a:pPr>
            <a:endParaRPr lang="en-US" dirty="0">
              <a:solidFill>
                <a:schemeClr val="bg1">
                  <a:lumMod val="50000"/>
                </a:schemeClr>
              </a:solidFill>
              <a:cs typeface="Consolas" pitchFamily="49" charset="0"/>
            </a:endParaRPr>
          </a:p>
          <a:p>
            <a:pPr marL="342900" lvl="1" indent="-342900" algn="just" defTabSz="360000">
              <a:buFont typeface="Arial" pitchFamily="34" charset="0"/>
              <a:buChar char="•"/>
            </a:pPr>
            <a:endParaRPr lang="en-US" dirty="0">
              <a:cs typeface="Arial" panose="020B0604020202020204" pitchFamily="34" charset="0"/>
            </a:endParaRPr>
          </a:p>
          <a:p>
            <a:pPr marL="342900" lvl="1" indent="-342900" algn="just" defTabSz="360000">
              <a:buFont typeface="Arial" pitchFamily="34" charset="0"/>
              <a:buChar char="•"/>
            </a:pPr>
            <a:endParaRPr lang="ru-RU" b="1"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05549"/>
            <a:ext cx="11565619" cy="525970"/>
          </a:xfrm>
        </p:spPr>
        <p:txBody>
          <a:bodyPr/>
          <a:lstStyle/>
          <a:p>
            <a:r>
              <a:rPr lang="en-US" b="1" dirty="0">
                <a:latin typeface="Proxima Nova Black" charset="0"/>
              </a:rPr>
              <a:t>Literals, variables</a:t>
            </a:r>
            <a:r>
              <a:rPr lang="ru-RU" b="1" dirty="0">
                <a:latin typeface="Proxima Nova Black" charset="0"/>
              </a:rPr>
              <a:t>. </a:t>
            </a:r>
            <a:r>
              <a:rPr lang="en-US" b="1" dirty="0">
                <a:latin typeface="Proxima Nova Black" charset="0"/>
              </a:rPr>
              <a:t>Creature. Initialization</a:t>
            </a:r>
          </a:p>
        </p:txBody>
      </p:sp>
    </p:spTree>
    <p:extLst>
      <p:ext uri="{BB962C8B-B14F-4D97-AF65-F5344CB8AC3E}">
        <p14:creationId xmlns:p14="http://schemas.microsoft.com/office/powerpoint/2010/main" val="36783971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233492"/>
            <a:ext cx="11494709" cy="5199205"/>
          </a:xfrm>
        </p:spPr>
        <p:txBody>
          <a:bodyPr rtlCol="0">
            <a:normAutofit lnSpcReduction="10000"/>
          </a:bodyPr>
          <a:lstStyle/>
          <a:p>
            <a:pPr marL="0" lvl="1" algn="just" defTabSz="360000"/>
            <a:r>
              <a:rPr lang="en-US" sz="2000" dirty="0">
                <a:latin typeface="Arial" panose="020B0604020202020204" pitchFamily="34" charset="0"/>
                <a:cs typeface="Arial" panose="020B0604020202020204" pitchFamily="34" charset="0"/>
              </a:rPr>
              <a:t>The recorded data will be stored in the corresponding memory area and subsequently </a:t>
            </a:r>
            <a:r>
              <a:rPr lang="en-US" sz="2000" b="1" dirty="0">
                <a:solidFill>
                  <a:srgbClr val="7030A0"/>
                </a:solidFill>
                <a:latin typeface="Arial" panose="020B0604020202020204" pitchFamily="34" charset="0"/>
                <a:cs typeface="Arial" panose="020B0604020202020204" pitchFamily="34" charset="0"/>
              </a:rPr>
              <a:t>available</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when accessed by </a:t>
            </a:r>
            <a:r>
              <a:rPr lang="en-US" sz="2000" b="1" dirty="0">
                <a:solidFill>
                  <a:srgbClr val="7030A0"/>
                </a:solidFill>
                <a:latin typeface="Arial" panose="020B0604020202020204" pitchFamily="34" charset="0"/>
                <a:cs typeface="Arial" panose="020B0604020202020204" pitchFamily="34" charset="0"/>
              </a:rPr>
              <a:t>name</a:t>
            </a:r>
            <a:r>
              <a:rPr lang="en-US" sz="2000" dirty="0">
                <a:latin typeface="Arial" panose="020B0604020202020204" pitchFamily="34" charset="0"/>
                <a:cs typeface="Arial" panose="020B0604020202020204" pitchFamily="34" charset="0"/>
              </a:rPr>
              <a:t>:</a:t>
            </a:r>
            <a:endParaRPr lang="ru-RU" sz="2000" dirty="0">
              <a:latin typeface="Arial" panose="020B0604020202020204" pitchFamily="34" charset="0"/>
              <a:cs typeface="Arial" panose="020B0604020202020204" pitchFamily="34" charset="0"/>
            </a:endParaRPr>
          </a:p>
          <a:p>
            <a:pPr marL="457152" lvl="2" defTabSz="360000"/>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data</a:t>
            </a:r>
            <a:r>
              <a:rPr lang="ru-RU"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data </a:t>
            </a:r>
            <a:r>
              <a:rPr lang="ru-RU" sz="2000" dirty="0">
                <a:latin typeface="Consolas" pitchFamily="49" charset="0"/>
                <a:cs typeface="Consolas" pitchFamily="49" charset="0"/>
              </a:rPr>
              <a:t>= </a:t>
            </a:r>
            <a:r>
              <a:rPr lang="en-US" sz="2000" dirty="0">
                <a:latin typeface="Consolas" pitchFamily="49" charset="0"/>
                <a:cs typeface="Consolas" pitchFamily="49" charset="0"/>
              </a:rPr>
              <a:t>"Some text"</a:t>
            </a:r>
            <a:r>
              <a:rPr lang="ru-RU" sz="2000" dirty="0">
                <a:latin typeface="Consolas" pitchFamily="49" charset="0"/>
                <a:cs typeface="Consolas" pitchFamily="49" charset="0"/>
              </a:rPr>
              <a:t>;</a:t>
            </a:r>
          </a:p>
          <a:p>
            <a:pPr marL="457152" lvl="2" defTabSz="360000"/>
            <a:r>
              <a:rPr lang="en-US" sz="2000" dirty="0">
                <a:solidFill>
                  <a:srgbClr val="0070C0"/>
                </a:solidFill>
                <a:latin typeface="Consolas" pitchFamily="49" charset="0"/>
                <a:cs typeface="Consolas" pitchFamily="49" charset="0"/>
              </a:rPr>
              <a:t>console.log</a:t>
            </a:r>
            <a:r>
              <a:rPr lang="ru-RU" sz="2000" dirty="0">
                <a:latin typeface="Consolas" pitchFamily="49" charset="0"/>
                <a:cs typeface="Consolas" pitchFamily="49" charset="0"/>
              </a:rPr>
              <a:t>(</a:t>
            </a:r>
            <a:r>
              <a:rPr lang="en-US" sz="2000" dirty="0">
                <a:latin typeface="Consolas" pitchFamily="49" charset="0"/>
                <a:cs typeface="Consolas" pitchFamily="49" charset="0"/>
              </a:rPr>
              <a:t>data</a:t>
            </a:r>
            <a:r>
              <a:rPr lang="ru-RU" sz="2000" dirty="0">
                <a:latin typeface="Consolas" pitchFamily="49" charset="0"/>
                <a:cs typeface="Consolas" pitchFamily="49" charset="0"/>
              </a:rPr>
              <a:t>); </a:t>
            </a:r>
            <a:r>
              <a:rPr lang="ru-RU"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Display the contents of a variable</a:t>
            </a:r>
            <a:endParaRPr lang="ru-RU" sz="2000" dirty="0">
              <a:solidFill>
                <a:schemeClr val="bg1">
                  <a:lumMod val="50000"/>
                </a:schemeClr>
              </a:solidFill>
              <a:latin typeface="Consolas" pitchFamily="49" charset="0"/>
              <a:cs typeface="Consolas" pitchFamily="49"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For brevity, you can </a:t>
            </a:r>
            <a:r>
              <a:rPr lang="en-US" sz="2000" b="1" dirty="0">
                <a:solidFill>
                  <a:srgbClr val="7030A0"/>
                </a:solidFill>
                <a:latin typeface="Arial" panose="020B0604020202020204" pitchFamily="34" charset="0"/>
                <a:cs typeface="Arial" panose="020B0604020202020204" pitchFamily="34" charset="0"/>
              </a:rPr>
              <a:t>combine</a:t>
            </a:r>
            <a:r>
              <a:rPr lang="en-US" sz="2000" dirty="0">
                <a:solidFill>
                  <a:srgbClr val="7030A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the creation and initialization of a variable </a:t>
            </a:r>
            <a:r>
              <a:rPr lang="ru-RU" sz="2000" dirty="0">
                <a:latin typeface="Arial" panose="020B0604020202020204" pitchFamily="34" charset="0"/>
                <a:cs typeface="Arial" panose="020B0604020202020204" pitchFamily="34" charset="0"/>
              </a:rPr>
              <a:t>:</a:t>
            </a:r>
          </a:p>
          <a:p>
            <a:pPr marL="457152" lvl="2" defTabSz="360000"/>
            <a:r>
              <a:rPr lang="en-US" sz="2000" dirty="0">
                <a:solidFill>
                  <a:srgbClr val="0070C0"/>
                </a:solidFill>
                <a:latin typeface="Consolas" pitchFamily="49" charset="0"/>
                <a:cs typeface="Consolas" pitchFamily="49" charset="0"/>
              </a:rPr>
              <a:t>let</a:t>
            </a:r>
            <a:r>
              <a:rPr lang="en-US" sz="2000" dirty="0">
                <a:latin typeface="Consolas" pitchFamily="49" charset="0"/>
                <a:cs typeface="Consolas" pitchFamily="49" charset="0"/>
              </a:rPr>
              <a:t> data</a:t>
            </a:r>
            <a:r>
              <a:rPr lang="ru-RU" sz="2000" dirty="0">
                <a:latin typeface="Consolas" pitchFamily="49" charset="0"/>
                <a:cs typeface="Consolas" pitchFamily="49" charset="0"/>
              </a:rPr>
              <a:t> = </a:t>
            </a:r>
            <a:r>
              <a:rPr lang="en-US" sz="2000" dirty="0">
                <a:latin typeface="Consolas" pitchFamily="49" charset="0"/>
                <a:cs typeface="Consolas" pitchFamily="49" charset="0"/>
              </a:rPr>
              <a:t>"Some text"</a:t>
            </a:r>
            <a:r>
              <a:rPr lang="ru-RU" sz="2000" dirty="0">
                <a:latin typeface="Consolas" pitchFamily="49" charset="0"/>
                <a:cs typeface="Consolas" pitchFamily="49" charset="0"/>
              </a:rPr>
              <a:t>; </a:t>
            </a: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The value in the variable </a:t>
            </a:r>
            <a:r>
              <a:rPr lang="en-US" sz="2000" b="1" dirty="0">
                <a:solidFill>
                  <a:srgbClr val="7030A0"/>
                </a:solidFill>
                <a:latin typeface="Arial" panose="020B0604020202020204" pitchFamily="34" charset="0"/>
                <a:cs typeface="Arial" panose="020B0604020202020204" pitchFamily="34" charset="0"/>
              </a:rPr>
              <a:t>can be changed </a:t>
            </a:r>
            <a:r>
              <a:rPr lang="en-US" sz="2000" dirty="0">
                <a:latin typeface="Arial" panose="020B0604020202020204" pitchFamily="34" charset="0"/>
                <a:cs typeface="Arial" panose="020B0604020202020204" pitchFamily="34" charset="0"/>
              </a:rPr>
              <a:t>as many times as you like</a:t>
            </a:r>
            <a:r>
              <a:rPr lang="ru-RU" sz="2000" dirty="0">
                <a:latin typeface="Arial" panose="020B0604020202020204" pitchFamily="34" charset="0"/>
                <a:cs typeface="Arial" panose="020B0604020202020204" pitchFamily="34" charset="0"/>
              </a:rPr>
              <a:t>:</a:t>
            </a:r>
          </a:p>
          <a:p>
            <a:pPr marL="457152" lvl="2" defTabSz="360000"/>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data</a:t>
            </a:r>
            <a:r>
              <a:rPr lang="ru-RU"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data</a:t>
            </a:r>
            <a:r>
              <a:rPr lang="ru-RU" sz="2000" dirty="0">
                <a:latin typeface="Consolas" pitchFamily="49" charset="0"/>
                <a:cs typeface="Consolas" pitchFamily="49" charset="0"/>
              </a:rPr>
              <a:t> = </a:t>
            </a:r>
            <a:r>
              <a:rPr lang="en-US" sz="2000" dirty="0">
                <a:latin typeface="Consolas" pitchFamily="49" charset="0"/>
                <a:cs typeface="Consolas" pitchFamily="49" charset="0"/>
              </a:rPr>
              <a:t>"Some text"</a:t>
            </a:r>
            <a:r>
              <a:rPr lang="ru-RU"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data</a:t>
            </a:r>
            <a:r>
              <a:rPr lang="ru-RU" sz="2000" dirty="0">
                <a:latin typeface="Consolas" pitchFamily="49" charset="0"/>
                <a:cs typeface="Consolas" pitchFamily="49" charset="0"/>
              </a:rPr>
              <a:t> = </a:t>
            </a:r>
            <a:r>
              <a:rPr lang="en-US" sz="2000" dirty="0">
                <a:latin typeface="Consolas" pitchFamily="49" charset="0"/>
                <a:cs typeface="Consolas" pitchFamily="49" charset="0"/>
              </a:rPr>
              <a:t>"Another text"</a:t>
            </a:r>
            <a:r>
              <a:rPr lang="ru-RU" sz="2000" dirty="0">
                <a:latin typeface="Consolas" pitchFamily="49" charset="0"/>
                <a:cs typeface="Consolas" pitchFamily="49" charset="0"/>
              </a:rPr>
              <a:t>;</a:t>
            </a:r>
            <a:r>
              <a:rPr lang="en-US" sz="2000" dirty="0">
                <a:latin typeface="Consolas" pitchFamily="49" charset="0"/>
                <a:cs typeface="Consolas" pitchFamily="49" charset="0"/>
              </a:rPr>
              <a:t> </a:t>
            </a:r>
            <a:r>
              <a:rPr lang="ru-RU" sz="2000" dirty="0">
                <a:solidFill>
                  <a:schemeClr val="bg1">
                    <a:lumMod val="50000"/>
                  </a:schemeClr>
                </a:solidFill>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Change the value of a variable</a:t>
            </a:r>
            <a:endParaRPr lang="ru-RU" sz="2000" dirty="0">
              <a:solidFill>
                <a:schemeClr val="bg1">
                  <a:lumMod val="50000"/>
                </a:schemeClr>
              </a:solidFill>
              <a:latin typeface="Consolas" pitchFamily="49" charset="0"/>
              <a:cs typeface="Consolas" pitchFamily="49" charset="0"/>
            </a:endParaRPr>
          </a:p>
          <a:p>
            <a:pPr marL="457152" lvl="2" defTabSz="360000"/>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(data</a:t>
            </a:r>
            <a:r>
              <a:rPr lang="ru-RU" sz="2000" dirty="0">
                <a:latin typeface="Consolas" pitchFamily="49" charset="0"/>
                <a:cs typeface="Consolas" pitchFamily="49" charset="0"/>
              </a:rPr>
              <a:t>);</a:t>
            </a:r>
            <a:r>
              <a:rPr lang="en-US" sz="2000" dirty="0">
                <a:latin typeface="Consolas" pitchFamily="49" charset="0"/>
                <a:cs typeface="Consolas" pitchFamily="49" charset="0"/>
              </a:rPr>
              <a:t> </a:t>
            </a:r>
            <a:r>
              <a:rPr lang="en-US" sz="2000" dirty="0">
                <a:solidFill>
                  <a:schemeClr val="bg1">
                    <a:lumMod val="50000"/>
                  </a:schemeClr>
                </a:solidFill>
                <a:latin typeface="Consolas" pitchFamily="49" charset="0"/>
                <a:cs typeface="Consolas" pitchFamily="49" charset="0"/>
              </a:rPr>
              <a:t>// "Another text"</a:t>
            </a:r>
            <a:endParaRPr lang="ru-RU" sz="2000" dirty="0">
              <a:solidFill>
                <a:schemeClr val="bg1">
                  <a:lumMod val="50000"/>
                </a:schemeClr>
              </a:solidFill>
              <a:latin typeface="Consolas" pitchFamily="49" charset="0"/>
              <a:cs typeface="Consolas" pitchFamily="49"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When changing the value, the old value is </a:t>
            </a:r>
            <a:r>
              <a:rPr lang="en-US" sz="2000" b="1" dirty="0">
                <a:solidFill>
                  <a:srgbClr val="FF0000"/>
                </a:solidFill>
                <a:latin typeface="Arial" panose="020B0604020202020204" pitchFamily="34" charset="0"/>
                <a:cs typeface="Arial" panose="020B0604020202020204" pitchFamily="34" charset="0"/>
              </a:rPr>
              <a:t>deleted</a:t>
            </a:r>
            <a:endParaRPr lang="ru-RU" sz="2000" b="1" dirty="0">
              <a:solidFill>
                <a:srgbClr val="FF0000"/>
              </a:solidFill>
              <a:latin typeface="Courier New" panose="02070309020205020404" pitchFamily="49" charset="0"/>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Variables. Access. Change</a:t>
            </a:r>
          </a:p>
        </p:txBody>
      </p:sp>
    </p:spTree>
    <p:extLst>
      <p:ext uri="{BB962C8B-B14F-4D97-AF65-F5344CB8AC3E}">
        <p14:creationId xmlns:p14="http://schemas.microsoft.com/office/powerpoint/2010/main" val="3678397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5A77A9F3-A362-42AE-B596-7CAE8E0003AC}"/>
              </a:ext>
            </a:extLst>
          </p:cNvPr>
          <p:cNvSpPr>
            <a:spLocks noGrp="1"/>
          </p:cNvSpPr>
          <p:nvPr>
            <p:ph type="title"/>
          </p:nvPr>
        </p:nvSpPr>
        <p:spPr/>
        <p:txBody>
          <a:bodyPr/>
          <a:lstStyle/>
          <a:p>
            <a:r>
              <a:rPr lang="en-US" altLang="en-US" sz="3600" dirty="0"/>
              <a:t>Agenda</a:t>
            </a:r>
            <a:br>
              <a:rPr lang="en-US" altLang="en-US" sz="3600" dirty="0"/>
            </a:br>
            <a:endParaRPr lang="uk-UA" altLang="en-US" dirty="0"/>
          </a:p>
        </p:txBody>
      </p:sp>
      <p:sp>
        <p:nvSpPr>
          <p:cNvPr id="17411" name="Content Placeholder 2">
            <a:extLst>
              <a:ext uri="{FF2B5EF4-FFF2-40B4-BE49-F238E27FC236}">
                <a16:creationId xmlns:a16="http://schemas.microsoft.com/office/drawing/2014/main" id="{FC15344B-6158-4D9A-91AA-BFE414E5515D}"/>
              </a:ext>
            </a:extLst>
          </p:cNvPr>
          <p:cNvSpPr>
            <a:spLocks noGrp="1"/>
          </p:cNvSpPr>
          <p:nvPr>
            <p:ph type="body" sz="quarter" idx="10"/>
          </p:nvPr>
        </p:nvSpPr>
        <p:spPr>
          <a:xfrm>
            <a:off x="714374" y="1895475"/>
            <a:ext cx="10820400" cy="3429000"/>
          </a:xfrm>
        </p:spPr>
        <p:txBody>
          <a:bodyPr/>
          <a:lstStyle/>
          <a:p>
            <a:pPr marL="342900" lvl="1" indent="-342900" defTabSz="360000">
              <a:spcAft>
                <a:spcPts val="600"/>
              </a:spcAft>
              <a:buFont typeface="Wingdings" pitchFamily="2" charset="2"/>
              <a:buChar char="Ø"/>
            </a:pPr>
            <a:r>
              <a:rPr lang="en-US" sz="2400" dirty="0">
                <a:latin typeface="Arial" pitchFamily="34" charset="0"/>
                <a:cs typeface="Arial" pitchFamily="34" charset="0"/>
              </a:rPr>
              <a:t>JavaScript  overview</a:t>
            </a:r>
          </a:p>
          <a:p>
            <a:pPr marL="342900" lvl="1" indent="-342900" defTabSz="360000">
              <a:spcAft>
                <a:spcPts val="600"/>
              </a:spcAft>
              <a:buFont typeface="Wingdings" pitchFamily="2" charset="2"/>
              <a:buChar char="Ø"/>
            </a:pPr>
            <a:r>
              <a:rPr lang="uk-UA"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Adding JavaScript to Web Page</a:t>
            </a:r>
            <a:endParaRPr lang="ru-RU" sz="2400" dirty="0">
              <a:latin typeface="Arial" panose="020B0604020202020204" pitchFamily="34" charset="0"/>
              <a:cs typeface="Arial" panose="020B0604020202020204" pitchFamily="34" charset="0"/>
            </a:endParaRPr>
          </a:p>
          <a:p>
            <a:pPr marL="342900" lvl="1" indent="-342900" defTabSz="360000">
              <a:spcAft>
                <a:spcPts val="600"/>
              </a:spcAft>
              <a:buFont typeface="Wingdings" pitchFamily="2" charset="2"/>
              <a:buChar char="Ø"/>
            </a:pPr>
            <a:r>
              <a:rPr lang="ru-RU" sz="2400" dirty="0">
                <a:latin typeface="Arial" panose="020B0604020202020204" pitchFamily="34" charset="0"/>
                <a:cs typeface="Arial" panose="020B0604020202020204" pitchFamily="34" charset="0"/>
              </a:rPr>
              <a:t> </a:t>
            </a:r>
            <a:r>
              <a:rPr lang="en-US" sz="2400" dirty="0">
                <a:latin typeface="Arial" pitchFamily="34" charset="0"/>
                <a:cs typeface="Arial" pitchFamily="34" charset="0"/>
              </a:rPr>
              <a:t>Developer Console</a:t>
            </a:r>
            <a:endParaRPr lang="ru-RU" sz="2400" dirty="0">
              <a:latin typeface="Arial" panose="020B0604020202020204" pitchFamily="34" charset="0"/>
              <a:cs typeface="Arial" panose="020B0604020202020204" pitchFamily="34" charset="0"/>
            </a:endParaRPr>
          </a:p>
          <a:p>
            <a:pPr marL="342900" lvl="1" indent="-342900" defTabSz="360000">
              <a:spcAft>
                <a:spcPts val="600"/>
              </a:spcAft>
              <a:buFont typeface="Wingdings" pitchFamily="2" charset="2"/>
              <a:buChar char="Ø"/>
            </a:pPr>
            <a:r>
              <a:rPr lang="ru-RU"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Syntax</a:t>
            </a:r>
            <a:endParaRPr lang="ru-RU" sz="2400" dirty="0">
              <a:latin typeface="Arial" panose="020B0604020202020204" pitchFamily="34" charset="0"/>
              <a:cs typeface="Arial" panose="020B0604020202020204" pitchFamily="34" charset="0"/>
            </a:endParaRPr>
          </a:p>
          <a:p>
            <a:pPr marL="342900" lvl="1" indent="-342900" defTabSz="360000">
              <a:spcAft>
                <a:spcPts val="600"/>
              </a:spcAft>
              <a:buFont typeface="Wingdings" pitchFamily="2" charset="2"/>
              <a:buChar char="Ø"/>
            </a:pPr>
            <a:r>
              <a:rPr lang="ru-RU"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Variables</a:t>
            </a:r>
          </a:p>
          <a:p>
            <a:pPr marL="342900" lvl="1" indent="-342900" defTabSz="360000">
              <a:spcAft>
                <a:spcPts val="600"/>
              </a:spcAft>
              <a:buFont typeface="Wingdings" pitchFamily="2" charset="2"/>
              <a:buChar char="Ø"/>
            </a:pPr>
            <a:r>
              <a:rPr lang="uk-UA"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Comments</a:t>
            </a:r>
            <a:endParaRPr lang="ru-RU" sz="2400" dirty="0">
              <a:latin typeface="Arial" panose="020B0604020202020204" pitchFamily="34" charset="0"/>
              <a:cs typeface="Arial" panose="020B0604020202020204" pitchFamily="34" charset="0"/>
            </a:endParaRPr>
          </a:p>
          <a:p>
            <a:pPr marL="342900" lvl="1" indent="-342900" defTabSz="360000">
              <a:spcAft>
                <a:spcPts val="600"/>
              </a:spcAft>
              <a:buFont typeface="Wingdings" pitchFamily="2" charset="2"/>
              <a:buChar char="Ø"/>
            </a:pPr>
            <a:r>
              <a:rPr lang="ru-RU"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Data types</a:t>
            </a:r>
          </a:p>
          <a:p>
            <a:pPr marL="342900" lvl="1" indent="-342900" defTabSz="360000">
              <a:spcAft>
                <a:spcPts val="600"/>
              </a:spcAft>
              <a:buFont typeface="Wingdings" pitchFamily="2" charset="2"/>
              <a:buChar char="Ø"/>
            </a:pPr>
            <a:r>
              <a:rPr lang="ru-RU"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User interaction</a:t>
            </a:r>
            <a:endParaRPr lang="ru-RU"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3715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p:txBody>
          <a:bodyPr rtlCol="0">
            <a:normAutofit fontScale="92500" lnSpcReduction="20000"/>
          </a:bodyPr>
          <a:lstStyle/>
          <a:p>
            <a:pPr marL="0" lvl="1" algn="just" defTabSz="360000"/>
            <a:r>
              <a:rPr lang="en-US" sz="2400" dirty="0">
                <a:cs typeface="Arial" panose="020B0604020202020204" pitchFamily="34" charset="0"/>
              </a:rPr>
              <a:t>Variables in JavaScript can store not only strings, but also other data, such as numbers.</a:t>
            </a:r>
          </a:p>
          <a:p>
            <a:pPr marL="0" lvl="1" algn="just" defTabSz="360000"/>
            <a:endParaRPr lang="ru-RU" sz="2400" dirty="0">
              <a:cs typeface="Arial" panose="020B0604020202020204" pitchFamily="34" charset="0"/>
            </a:endParaRPr>
          </a:p>
          <a:p>
            <a:pPr marL="0" lvl="1" algn="just" defTabSz="360000"/>
            <a:r>
              <a:rPr lang="en-US" sz="2400" dirty="0">
                <a:cs typeface="Arial" panose="020B0604020202020204" pitchFamily="34" charset="0"/>
              </a:rPr>
              <a:t>Let's create two variables, put in one - a string, and in another - a number. Variable no matter what to store:</a:t>
            </a:r>
            <a:endParaRPr lang="ru-RU" sz="2400" dirty="0">
              <a:cs typeface="Arial" panose="020B0604020202020204" pitchFamily="34" charset="0"/>
            </a:endParaRPr>
          </a:p>
          <a:p>
            <a:pPr marL="457152" lvl="2" defTabSz="360000"/>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data</a:t>
            </a:r>
            <a:r>
              <a:rPr lang="ru-RU" sz="2000" dirty="0">
                <a:latin typeface="Consolas" pitchFamily="49" charset="0"/>
                <a:cs typeface="Consolas" pitchFamily="49" charset="0"/>
              </a:rPr>
              <a:t> = </a:t>
            </a:r>
            <a:r>
              <a:rPr lang="en-US" sz="2000" dirty="0">
                <a:latin typeface="Consolas" pitchFamily="49" charset="0"/>
                <a:cs typeface="Consolas" pitchFamily="49" charset="0"/>
              </a:rPr>
              <a:t>25</a:t>
            </a:r>
            <a:r>
              <a:rPr lang="ru-RU" sz="2000" dirty="0">
                <a:latin typeface="Consolas" pitchFamily="49" charset="0"/>
                <a:cs typeface="Consolas" pitchFamily="49" charset="0"/>
              </a:rPr>
              <a:t>;</a:t>
            </a:r>
          </a:p>
          <a:p>
            <a:pPr marL="457152" lvl="2" defTabSz="360000"/>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note</a:t>
            </a:r>
            <a:r>
              <a:rPr lang="ru-RU" sz="2000" dirty="0">
                <a:latin typeface="Consolas" pitchFamily="49" charset="0"/>
                <a:cs typeface="Consolas" pitchFamily="49" charset="0"/>
              </a:rPr>
              <a:t> = </a:t>
            </a:r>
            <a:r>
              <a:rPr lang="en-US" sz="2000" dirty="0">
                <a:latin typeface="Consolas" pitchFamily="49" charset="0"/>
                <a:cs typeface="Consolas" pitchFamily="49" charset="0"/>
              </a:rPr>
              <a:t>"Text"</a:t>
            </a:r>
            <a:r>
              <a:rPr lang="ru-RU" sz="2000" dirty="0">
                <a:latin typeface="Consolas" pitchFamily="49" charset="0"/>
                <a:cs typeface="Consolas" pitchFamily="49" charset="0"/>
              </a:rPr>
              <a:t>;</a:t>
            </a: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The value </a:t>
            </a:r>
            <a:r>
              <a:rPr lang="en-US" sz="2000" b="1" dirty="0">
                <a:solidFill>
                  <a:srgbClr val="7030A0"/>
                </a:solidFill>
                <a:latin typeface="Arial" panose="020B0604020202020204" pitchFamily="34" charset="0"/>
                <a:cs typeface="Arial" panose="020B0604020202020204" pitchFamily="34" charset="0"/>
              </a:rPr>
              <a:t>can be copied </a:t>
            </a:r>
            <a:r>
              <a:rPr lang="en-US" sz="2000" dirty="0">
                <a:latin typeface="Arial" panose="020B0604020202020204" pitchFamily="34" charset="0"/>
                <a:cs typeface="Arial" panose="020B0604020202020204" pitchFamily="34" charset="0"/>
              </a:rPr>
              <a:t>from one variable to another:</a:t>
            </a:r>
            <a:endParaRPr lang="ru-RU" sz="2000" dirty="0">
              <a:latin typeface="Arial" panose="020B0604020202020204" pitchFamily="34" charset="0"/>
              <a:cs typeface="Arial" panose="020B0604020202020204" pitchFamily="34" charset="0"/>
            </a:endParaRPr>
          </a:p>
          <a:p>
            <a:pPr marL="457152" lvl="2" defTabSz="360000"/>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data</a:t>
            </a:r>
            <a:r>
              <a:rPr lang="ru-RU" sz="2000" dirty="0">
                <a:latin typeface="Consolas" pitchFamily="49" charset="0"/>
                <a:cs typeface="Consolas" pitchFamily="49" charset="0"/>
              </a:rPr>
              <a:t> = </a:t>
            </a:r>
            <a:r>
              <a:rPr lang="en-US" sz="2000" dirty="0">
                <a:latin typeface="Consolas" pitchFamily="49" charset="0"/>
                <a:cs typeface="Consolas" pitchFamily="49" charset="0"/>
              </a:rPr>
              <a:t>25</a:t>
            </a:r>
            <a:r>
              <a:rPr lang="ru-RU" sz="2000" dirty="0">
                <a:latin typeface="Consolas" pitchFamily="49" charset="0"/>
                <a:cs typeface="Consolas" pitchFamily="49" charset="0"/>
              </a:rPr>
              <a:t>;</a:t>
            </a:r>
          </a:p>
          <a:p>
            <a:pPr marL="457152" lvl="2" defTabSz="360000"/>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en-US" sz="2000" dirty="0">
                <a:latin typeface="Consolas" pitchFamily="49" charset="0"/>
                <a:cs typeface="Consolas" pitchFamily="49" charset="0"/>
              </a:rPr>
              <a:t>note</a:t>
            </a:r>
            <a:r>
              <a:rPr lang="ru-RU" sz="2000" dirty="0">
                <a:latin typeface="Consolas" pitchFamily="49" charset="0"/>
                <a:cs typeface="Consolas" pitchFamily="49" charset="0"/>
              </a:rPr>
              <a:t> = </a:t>
            </a:r>
            <a:r>
              <a:rPr lang="en-US" sz="2000" dirty="0">
                <a:latin typeface="Consolas" pitchFamily="49" charset="0"/>
                <a:cs typeface="Consolas" pitchFamily="49" charset="0"/>
              </a:rPr>
              <a:t>"Text"</a:t>
            </a:r>
            <a:r>
              <a:rPr lang="ru-RU"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note</a:t>
            </a:r>
            <a:r>
              <a:rPr lang="ru-RU" sz="2000" dirty="0">
                <a:latin typeface="Consolas" pitchFamily="49" charset="0"/>
                <a:cs typeface="Consolas" pitchFamily="49" charset="0"/>
              </a:rPr>
              <a:t> = </a:t>
            </a:r>
            <a:r>
              <a:rPr lang="en-US" sz="2000" dirty="0">
                <a:latin typeface="Consolas" pitchFamily="49" charset="0"/>
                <a:cs typeface="Consolas" pitchFamily="49" charset="0"/>
              </a:rPr>
              <a:t>data</a:t>
            </a:r>
            <a:r>
              <a:rPr lang="ru-RU" sz="2000" dirty="0">
                <a:latin typeface="Consolas" pitchFamily="49" charset="0"/>
                <a:cs typeface="Consolas" pitchFamily="49" charset="0"/>
              </a:rPr>
              <a:t>;</a:t>
            </a: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The value from </a:t>
            </a:r>
            <a:r>
              <a:rPr lang="en-US" sz="2000" i="1" dirty="0">
                <a:latin typeface="Arial" panose="020B0604020202020204" pitchFamily="34" charset="0"/>
                <a:cs typeface="Arial" panose="020B0604020202020204" pitchFamily="34" charset="0"/>
              </a:rPr>
              <a:t>data</a:t>
            </a:r>
            <a:r>
              <a:rPr lang="en-US" sz="2000" dirty="0">
                <a:latin typeface="Arial" panose="020B0604020202020204" pitchFamily="34" charset="0"/>
                <a:cs typeface="Arial" panose="020B0604020202020204" pitchFamily="34" charset="0"/>
              </a:rPr>
              <a:t> </a:t>
            </a:r>
            <a:r>
              <a:rPr lang="en-US" sz="2000" b="1" dirty="0">
                <a:solidFill>
                  <a:srgbClr val="7030A0"/>
                </a:solidFill>
                <a:latin typeface="Arial" panose="020B0604020202020204" pitchFamily="34" charset="0"/>
                <a:cs typeface="Arial" panose="020B0604020202020204" pitchFamily="34" charset="0"/>
              </a:rPr>
              <a:t>overwrites</a:t>
            </a:r>
            <a:r>
              <a:rPr lang="en-US" sz="2000" dirty="0">
                <a:latin typeface="Arial" panose="020B0604020202020204" pitchFamily="34" charset="0"/>
                <a:cs typeface="Arial" panose="020B0604020202020204" pitchFamily="34" charset="0"/>
              </a:rPr>
              <a:t> the current value in </a:t>
            </a:r>
            <a:r>
              <a:rPr lang="en-US" sz="2000" i="1" dirty="0">
                <a:latin typeface="Arial" panose="020B0604020202020204" pitchFamily="34" charset="0"/>
                <a:cs typeface="Arial" panose="020B0604020202020204" pitchFamily="34" charset="0"/>
              </a:rPr>
              <a:t>note</a:t>
            </a:r>
            <a:r>
              <a:rPr lang="ru-RU" sz="2000" b="1" i="1" dirty="0">
                <a:latin typeface="Courier New" panose="02070309020205020404" pitchFamily="49" charset="0"/>
                <a:cs typeface="Courier New" panose="02070309020205020404" pitchFamily="49" charset="0"/>
              </a:rPr>
              <a:t> </a:t>
            </a:r>
            <a:endParaRPr lang="ru-RU" sz="2000" b="1" i="1"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After this assignment, the </a:t>
            </a:r>
            <a:r>
              <a:rPr lang="en-US" sz="2000" i="1" dirty="0">
                <a:latin typeface="Arial" panose="020B0604020202020204" pitchFamily="34" charset="0"/>
                <a:cs typeface="Arial" panose="020B0604020202020204" pitchFamily="34" charset="0"/>
              </a:rPr>
              <a:t>data</a:t>
            </a:r>
            <a:r>
              <a:rPr lang="en-US" sz="2000" dirty="0">
                <a:latin typeface="Arial" panose="020B0604020202020204" pitchFamily="34" charset="0"/>
                <a:cs typeface="Arial" panose="020B0604020202020204" pitchFamily="34" charset="0"/>
              </a:rPr>
              <a:t> and </a:t>
            </a:r>
            <a:r>
              <a:rPr lang="en-US" sz="2000" i="1" dirty="0">
                <a:latin typeface="Arial" panose="020B0604020202020204" pitchFamily="34" charset="0"/>
                <a:cs typeface="Arial" panose="020B0604020202020204" pitchFamily="34" charset="0"/>
              </a:rPr>
              <a:t>note</a:t>
            </a:r>
            <a:r>
              <a:rPr lang="en-US" sz="2000" dirty="0">
                <a:latin typeface="Arial" panose="020B0604020202020204" pitchFamily="34" charset="0"/>
                <a:cs typeface="Arial" panose="020B0604020202020204" pitchFamily="34" charset="0"/>
              </a:rPr>
              <a:t> variables will contain the same value 25</a:t>
            </a:r>
            <a:endParaRPr lang="ru-RU" sz="20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Copy variables</a:t>
            </a:r>
          </a:p>
        </p:txBody>
      </p:sp>
    </p:spTree>
    <p:extLst>
      <p:ext uri="{BB962C8B-B14F-4D97-AF65-F5344CB8AC3E}">
        <p14:creationId xmlns:p14="http://schemas.microsoft.com/office/powerpoint/2010/main" val="36783971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95263"/>
            <a:ext cx="11494709" cy="5379959"/>
          </a:xfrm>
        </p:spPr>
        <p:txBody>
          <a:bodyPr rtlCol="0">
            <a:normAutofit fontScale="85000" lnSpcReduction="20000"/>
          </a:bodyPr>
          <a:lstStyle/>
          <a:p>
            <a:pPr marL="0" lvl="1" algn="just" defTabSz="360000">
              <a:spcAft>
                <a:spcPts val="600"/>
              </a:spcAft>
            </a:pPr>
            <a:r>
              <a:rPr lang="en-US" sz="2600" dirty="0">
                <a:cs typeface="Arial" panose="020B0604020202020204" pitchFamily="34" charset="0"/>
              </a:rPr>
              <a:t>A </a:t>
            </a:r>
            <a:r>
              <a:rPr lang="en-US" sz="2600" b="1" dirty="0">
                <a:solidFill>
                  <a:srgbClr val="7030A0"/>
                </a:solidFill>
                <a:cs typeface="Arial" panose="020B0604020202020204" pitchFamily="34" charset="0"/>
              </a:rPr>
              <a:t>constant</a:t>
            </a:r>
            <a:r>
              <a:rPr lang="en-US" sz="2600" dirty="0">
                <a:solidFill>
                  <a:srgbClr val="7030A0"/>
                </a:solidFill>
                <a:cs typeface="Arial" panose="020B0604020202020204" pitchFamily="34" charset="0"/>
              </a:rPr>
              <a:t> </a:t>
            </a:r>
            <a:r>
              <a:rPr lang="en-US" sz="2600" dirty="0">
                <a:cs typeface="Arial" panose="020B0604020202020204" pitchFamily="34" charset="0"/>
              </a:rPr>
              <a:t>is a variable that never changes. As a rule, they are called in capital letters, through underlining:</a:t>
            </a:r>
            <a:endParaRPr lang="ru-RU" sz="2600" dirty="0">
              <a:cs typeface="Arial" panose="020B0604020202020204" pitchFamily="34" charset="0"/>
            </a:endParaRPr>
          </a:p>
          <a:p>
            <a:pPr marL="457152" lvl="2" defTabSz="360000"/>
            <a:r>
              <a:rPr lang="en-US" sz="2400" dirty="0">
                <a:solidFill>
                  <a:srgbClr val="0070C0"/>
                </a:solidFill>
                <a:latin typeface="Consolas" pitchFamily="49" charset="0"/>
                <a:cs typeface="Consolas" pitchFamily="49" charset="0"/>
              </a:rPr>
              <a:t>let</a:t>
            </a:r>
            <a:r>
              <a:rPr lang="ru-RU" sz="2400" dirty="0">
                <a:solidFill>
                  <a:srgbClr val="0070C0"/>
                </a:solidFill>
                <a:latin typeface="Consolas" pitchFamily="49" charset="0"/>
                <a:cs typeface="Consolas" pitchFamily="49" charset="0"/>
              </a:rPr>
              <a:t> </a:t>
            </a:r>
            <a:r>
              <a:rPr lang="ru-RU" sz="2400" dirty="0">
                <a:latin typeface="Consolas" pitchFamily="49" charset="0"/>
                <a:cs typeface="Consolas" pitchFamily="49" charset="0"/>
              </a:rPr>
              <a:t>COLOR_RED = "#F00";</a:t>
            </a:r>
          </a:p>
          <a:p>
            <a:pPr marL="457152" lvl="2" defTabSz="360000"/>
            <a:r>
              <a:rPr lang="en-US" sz="2400" dirty="0">
                <a:solidFill>
                  <a:srgbClr val="0070C0"/>
                </a:solidFill>
                <a:latin typeface="Consolas" pitchFamily="49" charset="0"/>
                <a:cs typeface="Consolas" pitchFamily="49" charset="0"/>
              </a:rPr>
              <a:t>let</a:t>
            </a:r>
            <a:r>
              <a:rPr lang="ru-RU" sz="2400" dirty="0">
                <a:solidFill>
                  <a:srgbClr val="0070C0"/>
                </a:solidFill>
                <a:latin typeface="Consolas" pitchFamily="49" charset="0"/>
                <a:cs typeface="Consolas" pitchFamily="49" charset="0"/>
              </a:rPr>
              <a:t> </a:t>
            </a:r>
            <a:r>
              <a:rPr lang="ru-RU" sz="2400" dirty="0">
                <a:latin typeface="Consolas" pitchFamily="49" charset="0"/>
                <a:cs typeface="Consolas" pitchFamily="49" charset="0"/>
              </a:rPr>
              <a:t>COLOR_GREEN = "#0F0";</a:t>
            </a:r>
          </a:p>
          <a:p>
            <a:pPr marL="457152" lvl="2" defTabSz="360000"/>
            <a:r>
              <a:rPr lang="en-US" sz="2400" dirty="0">
                <a:solidFill>
                  <a:srgbClr val="0070C0"/>
                </a:solidFill>
                <a:latin typeface="Consolas" pitchFamily="49" charset="0"/>
                <a:cs typeface="Consolas" pitchFamily="49" charset="0"/>
              </a:rPr>
              <a:t>let</a:t>
            </a:r>
            <a:r>
              <a:rPr lang="ru-RU" sz="2400" dirty="0">
                <a:solidFill>
                  <a:srgbClr val="0070C0"/>
                </a:solidFill>
                <a:latin typeface="Consolas" pitchFamily="49" charset="0"/>
                <a:cs typeface="Consolas" pitchFamily="49" charset="0"/>
              </a:rPr>
              <a:t> </a:t>
            </a:r>
            <a:r>
              <a:rPr lang="ru-RU" sz="2400" dirty="0">
                <a:latin typeface="Consolas" pitchFamily="49" charset="0"/>
                <a:cs typeface="Consolas" pitchFamily="49" charset="0"/>
              </a:rPr>
              <a:t>COLOR_BLUE = "#00F";</a:t>
            </a:r>
          </a:p>
          <a:p>
            <a:pPr marL="457152" lvl="2" defTabSz="360000"/>
            <a:r>
              <a:rPr lang="en-US" sz="2400" dirty="0">
                <a:solidFill>
                  <a:srgbClr val="0070C0"/>
                </a:solidFill>
                <a:latin typeface="Consolas" pitchFamily="49" charset="0"/>
                <a:cs typeface="Consolas" pitchFamily="49" charset="0"/>
              </a:rPr>
              <a:t>let</a:t>
            </a:r>
            <a:r>
              <a:rPr lang="ru-RU" sz="2400" dirty="0">
                <a:solidFill>
                  <a:srgbClr val="0070C0"/>
                </a:solidFill>
                <a:latin typeface="Consolas" pitchFamily="49" charset="0"/>
                <a:cs typeface="Consolas" pitchFamily="49" charset="0"/>
              </a:rPr>
              <a:t> </a:t>
            </a:r>
            <a:r>
              <a:rPr lang="ru-RU" sz="2400" dirty="0">
                <a:latin typeface="Consolas" pitchFamily="49" charset="0"/>
                <a:cs typeface="Consolas" pitchFamily="49" charset="0"/>
              </a:rPr>
              <a:t>COLOR_ORANGE = "#FF7F00";</a:t>
            </a:r>
          </a:p>
          <a:p>
            <a:pPr marL="457152" lvl="2" defTabSz="360000"/>
            <a:r>
              <a:rPr lang="en-US" sz="2400" dirty="0">
                <a:solidFill>
                  <a:srgbClr val="0070C0"/>
                </a:solidFill>
                <a:latin typeface="Consolas" pitchFamily="49" charset="0"/>
                <a:cs typeface="Consolas" pitchFamily="49" charset="0"/>
              </a:rPr>
              <a:t>console.log</a:t>
            </a:r>
            <a:r>
              <a:rPr lang="ru-RU" sz="2400" dirty="0">
                <a:latin typeface="Consolas" pitchFamily="49" charset="0"/>
                <a:cs typeface="Consolas" pitchFamily="49" charset="0"/>
              </a:rPr>
              <a:t>(COLOR_RED); </a:t>
            </a:r>
            <a:r>
              <a:rPr lang="ru-RU" sz="2400" dirty="0">
                <a:solidFill>
                  <a:schemeClr val="bg1">
                    <a:lumMod val="50000"/>
                  </a:schemeClr>
                </a:solidFill>
                <a:latin typeface="Consolas" pitchFamily="49" charset="0"/>
                <a:cs typeface="Consolas" pitchFamily="49" charset="0"/>
              </a:rPr>
              <a:t>// #F00</a:t>
            </a: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sz="2600" dirty="0">
                <a:cs typeface="Arial" panose="020B0604020202020204" pitchFamily="34" charset="0"/>
              </a:rPr>
              <a:t>Technically, a constant is an ordinary variable, that is, it can be changed. But we agree </a:t>
            </a:r>
            <a:r>
              <a:rPr lang="en-US" sz="2600" b="1" dirty="0">
                <a:solidFill>
                  <a:srgbClr val="FF0000"/>
                </a:solidFill>
                <a:cs typeface="Arial" panose="020B0604020202020204" pitchFamily="34" charset="0"/>
              </a:rPr>
              <a:t>NOT</a:t>
            </a:r>
            <a:r>
              <a:rPr lang="en-US" sz="2600" dirty="0">
                <a:solidFill>
                  <a:srgbClr val="FF0000"/>
                </a:solidFill>
                <a:cs typeface="Arial" panose="020B0604020202020204" pitchFamily="34" charset="0"/>
              </a:rPr>
              <a:t> </a:t>
            </a:r>
            <a:r>
              <a:rPr lang="en-US" sz="2600" dirty="0">
                <a:cs typeface="Arial" panose="020B0604020202020204" pitchFamily="34" charset="0"/>
              </a:rPr>
              <a:t>to do this.</a:t>
            </a:r>
          </a:p>
          <a:p>
            <a:pPr marL="0" lvl="1" algn="just" defTabSz="360000"/>
            <a:endParaRPr lang="en-US" sz="2600" dirty="0">
              <a:cs typeface="Arial" panose="020B0604020202020204" pitchFamily="34" charset="0"/>
            </a:endParaRPr>
          </a:p>
          <a:p>
            <a:pPr marL="0" lvl="1" algn="just" defTabSz="360000"/>
            <a:r>
              <a:rPr lang="en-US" sz="2600" dirty="0">
                <a:cs typeface="Arial" panose="020B0604020202020204" pitchFamily="34" charset="0"/>
              </a:rPr>
              <a:t>Why are constants necessary?</a:t>
            </a:r>
          </a:p>
          <a:p>
            <a:pPr marL="0" lvl="1" algn="just" defTabSz="360000"/>
            <a:r>
              <a:rPr lang="en-US" sz="2600" dirty="0">
                <a:cs typeface="Arial" panose="020B0604020202020204" pitchFamily="34" charset="0"/>
              </a:rPr>
              <a:t>A constant is a friendly name, unlike the line # FF7F00</a:t>
            </a:r>
          </a:p>
          <a:p>
            <a:pPr marL="0" lvl="1" algn="just" defTabSz="360000"/>
            <a:r>
              <a:rPr lang="en-US" sz="2600" dirty="0">
                <a:cs typeface="Arial" panose="020B0604020202020204" pitchFamily="34" charset="0"/>
              </a:rPr>
              <a:t>A typo in the line may not be noticed, but it cannot be missed in the name of the constant - there will be an error during execution.</a:t>
            </a:r>
          </a:p>
          <a:p>
            <a:pPr marL="0" lvl="1" algn="just" defTabSz="360000"/>
            <a:endParaRPr lang="en-US" sz="2600" dirty="0">
              <a:cs typeface="Arial" panose="020B0604020202020204" pitchFamily="34" charset="0"/>
            </a:endParaRPr>
          </a:p>
          <a:p>
            <a:pPr marL="0" lvl="1" algn="just" defTabSz="360000"/>
            <a:r>
              <a:rPr lang="en-US" sz="2600" dirty="0">
                <a:cs typeface="Arial" panose="020B0604020202020204" pitchFamily="34" charset="0"/>
              </a:rPr>
              <a:t>Constants are used instead of strings and numbers to make the program more understandable and to avoid errors.</a:t>
            </a:r>
          </a:p>
          <a:p>
            <a:pPr marL="0" lvl="1" algn="just" defTabSz="360000"/>
            <a:endParaRPr lang="ru-RU" sz="2400"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05549"/>
            <a:ext cx="11565619" cy="525970"/>
          </a:xfrm>
        </p:spPr>
        <p:txBody>
          <a:bodyPr/>
          <a:lstStyle/>
          <a:p>
            <a:r>
              <a:rPr lang="en-US" b="1" dirty="0">
                <a:latin typeface="Proxima Nova Black" charset="0"/>
              </a:rPr>
              <a:t>Constants</a:t>
            </a:r>
          </a:p>
        </p:txBody>
      </p:sp>
    </p:spTree>
    <p:extLst>
      <p:ext uri="{BB962C8B-B14F-4D97-AF65-F5344CB8AC3E}">
        <p14:creationId xmlns:p14="http://schemas.microsoft.com/office/powerpoint/2010/main" val="36783971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74428" y="1999038"/>
            <a:ext cx="12184912" cy="4890864"/>
          </a:xfrm>
        </p:spPr>
        <p:txBody>
          <a:bodyPr rtlCol="0">
            <a:normAutofit lnSpcReduction="10000"/>
          </a:bodyPr>
          <a:lstStyle/>
          <a:p>
            <a:pPr marL="0" lvl="1" algn="just" defTabSz="360000">
              <a:spcAft>
                <a:spcPts val="600"/>
              </a:spcAft>
            </a:pPr>
            <a:r>
              <a:rPr lang="en-US" dirty="0">
                <a:latin typeface="Calibri" pitchFamily="34" charset="0"/>
                <a:cs typeface="Courier New" panose="02070309020205020404" pitchFamily="49" charset="0"/>
              </a:rPr>
              <a:t>These are the following </a:t>
            </a:r>
            <a:r>
              <a:rPr lang="en-US" b="1" dirty="0">
                <a:solidFill>
                  <a:srgbClr val="7030A0"/>
                </a:solidFill>
                <a:latin typeface="Calibri" pitchFamily="34" charset="0"/>
                <a:cs typeface="Courier New" panose="02070309020205020404" pitchFamily="49" charset="0"/>
              </a:rPr>
              <a:t>rules for naming a JavaScript variable</a:t>
            </a:r>
            <a:r>
              <a:rPr lang="en-US" dirty="0">
                <a:latin typeface="Calibri" pitchFamily="34" charset="0"/>
                <a:cs typeface="Courier New" panose="02070309020205020404" pitchFamily="49" charset="0"/>
              </a:rPr>
              <a:t>:</a:t>
            </a:r>
          </a:p>
          <a:p>
            <a:pPr marL="0" lvl="1" algn="just" defTabSz="360000">
              <a:spcAft>
                <a:spcPts val="600"/>
              </a:spcAft>
            </a:pPr>
            <a:r>
              <a:rPr lang="en-US" dirty="0">
                <a:latin typeface="Calibri" pitchFamily="34" charset="0"/>
                <a:cs typeface="Courier New" panose="02070309020205020404" pitchFamily="49" charset="0"/>
              </a:rPr>
              <a:t>1) A variable name must start with a letter, underscore (_), or dollar sign ($) (let </a:t>
            </a:r>
            <a:r>
              <a:rPr lang="en-US" dirty="0">
                <a:solidFill>
                  <a:srgbClr val="00B050"/>
                </a:solidFill>
                <a:latin typeface="Calibri" pitchFamily="34" charset="0"/>
              </a:rPr>
              <a:t>_x</a:t>
            </a:r>
            <a:r>
              <a:rPr lang="en-US" dirty="0">
                <a:latin typeface="Calibri" pitchFamily="34" charset="0"/>
              </a:rPr>
              <a:t>, </a:t>
            </a:r>
            <a:r>
              <a:rPr lang="en-US" dirty="0" err="1">
                <a:latin typeface="Calibri" pitchFamily="34" charset="0"/>
              </a:rPr>
              <a:t>var</a:t>
            </a:r>
            <a:r>
              <a:rPr lang="en-US" dirty="0">
                <a:latin typeface="Calibri" pitchFamily="34" charset="0"/>
              </a:rPr>
              <a:t> </a:t>
            </a:r>
            <a:r>
              <a:rPr lang="en-US" dirty="0">
                <a:solidFill>
                  <a:srgbClr val="00B050"/>
                </a:solidFill>
                <a:latin typeface="Calibri" pitchFamily="34" charset="0"/>
              </a:rPr>
              <a:t>$result</a:t>
            </a:r>
            <a:r>
              <a:rPr lang="en-US" dirty="0">
                <a:latin typeface="Calibri" pitchFamily="34" charset="0"/>
                <a:cs typeface="Courier New" panose="02070309020205020404" pitchFamily="49" charset="0"/>
              </a:rPr>
              <a:t>)</a:t>
            </a:r>
          </a:p>
          <a:p>
            <a:pPr marL="228574" lvl="2" indent="0" algn="just" defTabSz="360000">
              <a:spcAft>
                <a:spcPts val="600"/>
              </a:spcAft>
              <a:buNone/>
            </a:pPr>
            <a:r>
              <a:rPr lang="en-US" dirty="0">
                <a:latin typeface="Calibri" pitchFamily="34" charset="0"/>
                <a:cs typeface="Courier New" panose="02070309020205020404" pitchFamily="49" charset="0"/>
              </a:rPr>
              <a:t>2) A variable name cannot start with a number ( let </a:t>
            </a:r>
            <a:r>
              <a:rPr lang="en-US" dirty="0">
                <a:solidFill>
                  <a:srgbClr val="FF0000"/>
                </a:solidFill>
                <a:latin typeface="Calibri" pitchFamily="34" charset="0"/>
                <a:cs typeface="Courier New" panose="02070309020205020404" pitchFamily="49" charset="0"/>
              </a:rPr>
              <a:t>1x </a:t>
            </a:r>
            <a:r>
              <a:rPr lang="en-US" dirty="0">
                <a:latin typeface="Calibri" pitchFamily="34" charset="0"/>
                <a:cs typeface="Courier New" panose="02070309020205020404" pitchFamily="49" charset="0"/>
              </a:rPr>
              <a:t>) </a:t>
            </a:r>
          </a:p>
          <a:p>
            <a:pPr marL="0" lvl="1" algn="just" defTabSz="360000">
              <a:spcAft>
                <a:spcPts val="600"/>
              </a:spcAft>
            </a:pPr>
            <a:r>
              <a:rPr lang="en-US" dirty="0">
                <a:latin typeface="Calibri" pitchFamily="34" charset="0"/>
                <a:cs typeface="Courier New" panose="02070309020205020404" pitchFamily="49" charset="0"/>
              </a:rPr>
              <a:t>3) A variable name can only contain alpha-numeric characters (A-z, 0-9) and underscores ( let </a:t>
            </a:r>
            <a:r>
              <a:rPr lang="en-US" dirty="0">
                <a:solidFill>
                  <a:srgbClr val="FF0000"/>
                </a:solidFill>
                <a:latin typeface="Calibri" pitchFamily="34" charset="0"/>
                <a:cs typeface="Courier New" panose="02070309020205020404" pitchFamily="49" charset="0"/>
              </a:rPr>
              <a:t>my-data </a:t>
            </a:r>
            <a:r>
              <a:rPr lang="en-US" dirty="0">
                <a:latin typeface="Calibri" pitchFamily="34" charset="0"/>
                <a:cs typeface="Courier New" panose="02070309020205020404" pitchFamily="49" charset="0"/>
              </a:rPr>
              <a:t>) </a:t>
            </a:r>
          </a:p>
          <a:p>
            <a:pPr marL="0" lvl="1" algn="just" defTabSz="360000">
              <a:spcAft>
                <a:spcPts val="600"/>
              </a:spcAft>
            </a:pPr>
            <a:r>
              <a:rPr lang="en-US" dirty="0">
                <a:latin typeface="Calibri" pitchFamily="34" charset="0"/>
                <a:cs typeface="Courier New" panose="02070309020205020404" pitchFamily="49" charset="0"/>
              </a:rPr>
              <a:t>4) A variable name cannot contain spaces ( let </a:t>
            </a:r>
            <a:r>
              <a:rPr lang="en-US" dirty="0">
                <a:solidFill>
                  <a:srgbClr val="FF0000"/>
                </a:solidFill>
                <a:latin typeface="Calibri" pitchFamily="34" charset="0"/>
                <a:cs typeface="Courier New" panose="02070309020205020404" pitchFamily="49" charset="0"/>
              </a:rPr>
              <a:t>my data </a:t>
            </a:r>
            <a:r>
              <a:rPr lang="en-US" dirty="0">
                <a:latin typeface="Calibri" pitchFamily="34" charset="0"/>
                <a:cs typeface="Courier New" panose="02070309020205020404" pitchFamily="49" charset="0"/>
              </a:rPr>
              <a:t>) </a:t>
            </a:r>
          </a:p>
          <a:p>
            <a:pPr marL="228574" lvl="2" indent="0" algn="just" defTabSz="360000">
              <a:spcAft>
                <a:spcPts val="600"/>
              </a:spcAft>
              <a:buNone/>
            </a:pPr>
            <a:r>
              <a:rPr lang="en-US" dirty="0">
                <a:latin typeface="Calibri" pitchFamily="34" charset="0"/>
                <a:cs typeface="Courier New" panose="02070309020205020404" pitchFamily="49" charset="0"/>
              </a:rPr>
              <a:t>5) Variables of several words are written in the style of </a:t>
            </a:r>
            <a:r>
              <a:rPr lang="en-US" dirty="0" err="1">
                <a:latin typeface="Calibri" pitchFamily="34" charset="0"/>
                <a:cs typeface="Courier New" panose="02070309020205020404" pitchFamily="49" charset="0"/>
              </a:rPr>
              <a:t>camelCase</a:t>
            </a:r>
            <a:r>
              <a:rPr lang="en-US" dirty="0">
                <a:latin typeface="Calibri" pitchFamily="34" charset="0"/>
                <a:cs typeface="Courier New" panose="02070309020205020404" pitchFamily="49" charset="0"/>
              </a:rPr>
              <a:t> ( let </a:t>
            </a:r>
            <a:r>
              <a:rPr lang="en-US" dirty="0" err="1">
                <a:solidFill>
                  <a:srgbClr val="00B050"/>
                </a:solidFill>
                <a:latin typeface="Calibri" pitchFamily="34" charset="0"/>
              </a:rPr>
              <a:t>myNewVariable</a:t>
            </a:r>
            <a:r>
              <a:rPr lang="en-US" dirty="0">
                <a:solidFill>
                  <a:srgbClr val="00B050"/>
                </a:solidFill>
                <a:latin typeface="Calibri" pitchFamily="34" charset="0"/>
                <a:cs typeface="Courier New" panose="02070309020205020404" pitchFamily="49" charset="0"/>
              </a:rPr>
              <a:t> </a:t>
            </a:r>
            <a:r>
              <a:rPr lang="en-US" dirty="0">
                <a:latin typeface="Calibri" pitchFamily="34" charset="0"/>
                <a:cs typeface="Courier New" panose="02070309020205020404" pitchFamily="49" charset="0"/>
              </a:rPr>
              <a:t>)</a:t>
            </a:r>
          </a:p>
          <a:p>
            <a:pPr marL="228574" lvl="2" indent="0" algn="just" defTabSz="360000">
              <a:spcAft>
                <a:spcPts val="600"/>
              </a:spcAft>
              <a:buNone/>
            </a:pPr>
            <a:r>
              <a:rPr lang="en-US" dirty="0">
                <a:latin typeface="Calibri" pitchFamily="34" charset="0"/>
                <a:cs typeface="Courier New" panose="02070309020205020404" pitchFamily="49" charset="0"/>
              </a:rPr>
              <a:t>6) Cannot use </a:t>
            </a:r>
            <a:r>
              <a:rPr lang="en-US" dirty="0" err="1">
                <a:latin typeface="Calibri" pitchFamily="34" charset="0"/>
                <a:cs typeface="Courier New" panose="02070309020205020404" pitchFamily="49" charset="0"/>
              </a:rPr>
              <a:t>translit</a:t>
            </a:r>
            <a:r>
              <a:rPr lang="en-US" dirty="0">
                <a:latin typeface="Calibri" pitchFamily="34" charset="0"/>
                <a:cs typeface="Courier New" panose="02070309020205020404" pitchFamily="49" charset="0"/>
              </a:rPr>
              <a:t> - only English ( let </a:t>
            </a:r>
            <a:r>
              <a:rPr lang="en-US" dirty="0" err="1">
                <a:solidFill>
                  <a:srgbClr val="FF0000"/>
                </a:solidFill>
                <a:latin typeface="Calibri" pitchFamily="34" charset="0"/>
                <a:cs typeface="Courier New" panose="02070309020205020404" pitchFamily="49" charset="0"/>
              </a:rPr>
              <a:t>imya</a:t>
            </a:r>
            <a:r>
              <a:rPr lang="en-US" dirty="0">
                <a:latin typeface="Calibri" pitchFamily="34" charset="0"/>
                <a:cs typeface="Courier New" panose="02070309020205020404" pitchFamily="49" charset="0"/>
              </a:rPr>
              <a:t>    ---&gt;  let </a:t>
            </a:r>
            <a:r>
              <a:rPr lang="en-US" dirty="0">
                <a:solidFill>
                  <a:srgbClr val="00B050"/>
                </a:solidFill>
                <a:latin typeface="Calibri" pitchFamily="34" charset="0"/>
                <a:cs typeface="Courier New" panose="02070309020205020404" pitchFamily="49" charset="0"/>
              </a:rPr>
              <a:t>name</a:t>
            </a:r>
            <a:r>
              <a:rPr lang="en-US" dirty="0">
                <a:latin typeface="Calibri" pitchFamily="34" charset="0"/>
                <a:cs typeface="Courier New" panose="02070309020205020404" pitchFamily="49" charset="0"/>
              </a:rPr>
              <a:t>)</a:t>
            </a:r>
          </a:p>
          <a:p>
            <a:pPr marL="228574" lvl="2" indent="0" algn="just" defTabSz="360000">
              <a:spcAft>
                <a:spcPts val="600"/>
              </a:spcAft>
              <a:buNone/>
            </a:pPr>
            <a:r>
              <a:rPr lang="en-US" dirty="0">
                <a:latin typeface="Calibri" pitchFamily="34" charset="0"/>
                <a:cs typeface="Courier New" panose="02070309020205020404" pitchFamily="49" charset="0"/>
              </a:rPr>
              <a:t>7) The name of the </a:t>
            </a:r>
            <a:r>
              <a:rPr lang="en-US" b="1" dirty="0">
                <a:solidFill>
                  <a:srgbClr val="7030A0"/>
                </a:solidFill>
                <a:latin typeface="Calibri" pitchFamily="34" charset="0"/>
                <a:cs typeface="Courier New" panose="02070309020205020404" pitchFamily="49" charset="0"/>
              </a:rPr>
              <a:t>variable should correspond </a:t>
            </a:r>
            <a:r>
              <a:rPr lang="en-US" dirty="0">
                <a:latin typeface="Calibri" pitchFamily="34" charset="0"/>
                <a:cs typeface="Courier New" panose="02070309020205020404" pitchFamily="49" charset="0"/>
              </a:rPr>
              <a:t>as clearly as possible </a:t>
            </a:r>
            <a:r>
              <a:rPr lang="en-US" b="1" dirty="0">
                <a:solidFill>
                  <a:srgbClr val="7030A0"/>
                </a:solidFill>
                <a:latin typeface="Calibri" pitchFamily="34" charset="0"/>
                <a:cs typeface="Courier New" panose="02070309020205020404" pitchFamily="49" charset="0"/>
              </a:rPr>
              <a:t>to the data </a:t>
            </a:r>
            <a:r>
              <a:rPr lang="en-US" dirty="0">
                <a:latin typeface="Calibri" pitchFamily="34" charset="0"/>
                <a:cs typeface="Courier New" panose="02070309020205020404" pitchFamily="49" charset="0"/>
              </a:rPr>
              <a:t>stored in it.</a:t>
            </a:r>
          </a:p>
          <a:p>
            <a:pPr marL="0" lvl="1" algn="just" defTabSz="360000">
              <a:spcAft>
                <a:spcPts val="600"/>
              </a:spcAft>
            </a:pPr>
            <a:r>
              <a:rPr lang="en-US" dirty="0">
                <a:latin typeface="Calibri" pitchFamily="34" charset="0"/>
                <a:cs typeface="Courier New" panose="02070309020205020404" pitchFamily="49" charset="0"/>
              </a:rPr>
              <a:t>8) A variable name cannot be a JavaScript </a:t>
            </a:r>
            <a:r>
              <a:rPr lang="en-US" dirty="0">
                <a:solidFill>
                  <a:srgbClr val="FF0000"/>
                </a:solidFill>
                <a:latin typeface="Calibri" pitchFamily="34" charset="0"/>
                <a:cs typeface="Courier New" panose="02070309020205020404" pitchFamily="49" charset="0"/>
              </a:rPr>
              <a:t>keyword</a:t>
            </a:r>
            <a:r>
              <a:rPr lang="en-US" dirty="0">
                <a:latin typeface="Calibri" pitchFamily="34" charset="0"/>
                <a:cs typeface="Courier New" panose="02070309020205020404" pitchFamily="49" charset="0"/>
              </a:rPr>
              <a:t> or a JavaScript </a:t>
            </a:r>
            <a:r>
              <a:rPr lang="en-US" dirty="0">
                <a:solidFill>
                  <a:srgbClr val="FF0000"/>
                </a:solidFill>
                <a:latin typeface="Calibri" pitchFamily="34" charset="0"/>
                <a:cs typeface="Courier New" panose="02070309020205020404" pitchFamily="49" charset="0"/>
              </a:rPr>
              <a:t>reserved word</a:t>
            </a:r>
            <a:r>
              <a:rPr lang="en-US" dirty="0">
                <a:latin typeface="Calibri" pitchFamily="34" charset="0"/>
                <a:cs typeface="Courier New" panose="02070309020205020404" pitchFamily="49" charset="0"/>
              </a:rPr>
              <a:t>.</a:t>
            </a:r>
            <a:endParaRPr lang="uk-UA" dirty="0">
              <a:latin typeface="Calibri" pitchFamily="34" charset="0"/>
              <a:cs typeface="Courier New" panose="02070309020205020404" pitchFamily="49" charset="0"/>
            </a:endParaRPr>
          </a:p>
          <a:p>
            <a:pPr marL="228574" lvl="2" indent="0" algn="just" defTabSz="360000">
              <a:spcAft>
                <a:spcPts val="1800"/>
              </a:spcAft>
              <a:buNone/>
            </a:pPr>
            <a:r>
              <a:rPr lang="en-US" dirty="0">
                <a:latin typeface="Calibri" pitchFamily="34" charset="0"/>
                <a:cs typeface="Courier New" panose="02070309020205020404" pitchFamily="49" charset="0"/>
              </a:rPr>
              <a:t>9) </a:t>
            </a:r>
            <a:r>
              <a:rPr lang="en-US" dirty="0">
                <a:latin typeface="Calibri" pitchFamily="34" charset="0"/>
              </a:rPr>
              <a:t>JavaScript variables are case sensitive ( </a:t>
            </a:r>
            <a:r>
              <a:rPr lang="en-US" dirty="0">
                <a:solidFill>
                  <a:srgbClr val="00B050"/>
                </a:solidFill>
                <a:latin typeface="Calibri" pitchFamily="34" charset="0"/>
              </a:rPr>
              <a:t>sum</a:t>
            </a:r>
            <a:r>
              <a:rPr lang="en-US" dirty="0">
                <a:latin typeface="Calibri" pitchFamily="34" charset="0"/>
              </a:rPr>
              <a:t> and </a:t>
            </a:r>
            <a:r>
              <a:rPr lang="en-US" dirty="0">
                <a:solidFill>
                  <a:srgbClr val="00B050"/>
                </a:solidFill>
                <a:latin typeface="Calibri" pitchFamily="34" charset="0"/>
              </a:rPr>
              <a:t>Sum</a:t>
            </a:r>
            <a:r>
              <a:rPr lang="en-US" dirty="0">
                <a:latin typeface="Calibri" pitchFamily="34" charset="0"/>
              </a:rPr>
              <a:t> are different variable )</a:t>
            </a:r>
          </a:p>
          <a:p>
            <a:pPr marL="228574" lvl="2" indent="0" algn="just" defTabSz="360000">
              <a:spcAft>
                <a:spcPts val="600"/>
              </a:spcAft>
              <a:buNone/>
            </a:pPr>
            <a:r>
              <a:rPr lang="en-US" b="1" dirty="0"/>
              <a:t>JavaScript variable name validator:		</a:t>
            </a:r>
            <a:r>
              <a:rPr lang="en-US" b="1" dirty="0">
                <a:hlinkClick r:id="rId3"/>
              </a:rPr>
              <a:t>https://mothereff.in/js-variables</a:t>
            </a:r>
            <a:endParaRPr lang="en-US" b="1" dirty="0"/>
          </a:p>
          <a:p>
            <a:pPr marL="228574" lvl="2" indent="0" algn="just" defTabSz="360000">
              <a:spcAft>
                <a:spcPts val="600"/>
              </a:spcAft>
              <a:buNone/>
            </a:pPr>
            <a:endParaRPr lang="ru-RU" dirty="0">
              <a:latin typeface="Calibri" pitchFamily="34" charset="0"/>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257783" y="184291"/>
            <a:ext cx="11565619" cy="525970"/>
          </a:xfrm>
        </p:spPr>
        <p:txBody>
          <a:bodyPr/>
          <a:lstStyle/>
          <a:p>
            <a:r>
              <a:rPr lang="en-US" b="1" dirty="0">
                <a:latin typeface="Proxima Nova Black" charset="0"/>
              </a:rPr>
              <a:t>Naming Conventions for JavaScript Variables</a:t>
            </a:r>
            <a:br>
              <a:rPr lang="en-US" b="1" dirty="0">
                <a:latin typeface="Proxima Nova Black" charset="0"/>
              </a:rPr>
            </a:br>
            <a:endParaRPr lang="en-US" b="1" dirty="0">
              <a:latin typeface="Proxima Nova Black" charset="0"/>
            </a:endParaRPr>
          </a:p>
        </p:txBody>
      </p:sp>
      <p:sp>
        <p:nvSpPr>
          <p:cNvPr id="2" name="Прямоугольник 1"/>
          <p:cNvSpPr/>
          <p:nvPr/>
        </p:nvSpPr>
        <p:spPr>
          <a:xfrm>
            <a:off x="191383" y="807541"/>
            <a:ext cx="11600120" cy="1107996"/>
          </a:xfrm>
          <a:prstGeom prst="rect">
            <a:avLst/>
          </a:prstGeom>
        </p:spPr>
        <p:txBody>
          <a:bodyPr wrap="square">
            <a:spAutoFit/>
          </a:bodyPr>
          <a:lstStyle/>
          <a:p>
            <a:r>
              <a:rPr lang="en-US" sz="2200" b="1" dirty="0">
                <a:solidFill>
                  <a:srgbClr val="7030A0"/>
                </a:solidFill>
                <a:cs typeface="Arial" panose="020B0604020202020204" pitchFamily="34" charset="0"/>
              </a:rPr>
              <a:t>Choosing the right variable name </a:t>
            </a:r>
            <a:r>
              <a:rPr lang="en-US" sz="2200" dirty="0">
                <a:cs typeface="Arial" panose="020B0604020202020204" pitchFamily="34" charset="0"/>
              </a:rPr>
              <a:t>is one of the most important and complex things in programming. The fact is that most of the time we spend is not on the initial writing of the code, but on its development.</a:t>
            </a:r>
            <a:r>
              <a:rPr lang="ru-RU" sz="2200" dirty="0">
                <a:cs typeface="Arial" panose="020B0604020202020204" pitchFamily="34" charset="0"/>
              </a:rPr>
              <a:t> </a:t>
            </a:r>
            <a:endParaRPr lang="ru-RU" sz="2200" dirty="0"/>
          </a:p>
        </p:txBody>
      </p:sp>
    </p:spTree>
    <p:extLst>
      <p:ext uri="{BB962C8B-B14F-4D97-AF65-F5344CB8AC3E}">
        <p14:creationId xmlns:p14="http://schemas.microsoft.com/office/powerpoint/2010/main" val="14153673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222859"/>
            <a:ext cx="11494709" cy="5252369"/>
          </a:xfrm>
        </p:spPr>
        <p:txBody>
          <a:bodyPr rtlCol="0">
            <a:normAutofit/>
          </a:bodyPr>
          <a:lstStyle/>
          <a:p>
            <a:pPr marL="0" lvl="1" algn="just" defTabSz="360000">
              <a:spcAft>
                <a:spcPts val="1200"/>
              </a:spcAft>
            </a:pPr>
            <a:r>
              <a:rPr lang="en-US" sz="2400" dirty="0">
                <a:cs typeface="Arial" panose="020B0604020202020204" pitchFamily="34" charset="0"/>
              </a:rPr>
              <a:t>There is a list of </a:t>
            </a:r>
            <a:r>
              <a:rPr lang="en-US" sz="2400" b="1" dirty="0">
                <a:solidFill>
                  <a:srgbClr val="7030A0"/>
                </a:solidFill>
                <a:cs typeface="Arial" panose="020B0604020202020204" pitchFamily="34" charset="0"/>
              </a:rPr>
              <a:t>reserved words </a:t>
            </a:r>
            <a:r>
              <a:rPr lang="en-US" sz="2400" dirty="0">
                <a:cs typeface="Arial" panose="020B0604020202020204" pitchFamily="34" charset="0"/>
              </a:rPr>
              <a:t>that cannot be used when naming variables, since they are used by the language itself:</a:t>
            </a:r>
            <a:endParaRPr lang="uk-UA" sz="2400" dirty="0">
              <a:solidFill>
                <a:srgbClr val="FF0000"/>
              </a:solidFill>
            </a:endParaRPr>
          </a:p>
          <a:p>
            <a:pPr marL="0" lvl="1" algn="just" defTabSz="360000"/>
            <a:r>
              <a:rPr lang="en-US" sz="2400" dirty="0">
                <a:solidFill>
                  <a:srgbClr val="FF0000"/>
                </a:solidFill>
              </a:rPr>
              <a:t>abstract, </a:t>
            </a:r>
            <a:r>
              <a:rPr lang="en-US" sz="2400" dirty="0" err="1">
                <a:solidFill>
                  <a:srgbClr val="FF0000"/>
                </a:solidFill>
              </a:rPr>
              <a:t>boolean</a:t>
            </a:r>
            <a:r>
              <a:rPr lang="en-US" sz="2400" dirty="0">
                <a:solidFill>
                  <a:srgbClr val="FF0000"/>
                </a:solidFill>
              </a:rPr>
              <a:t>, break, byte, case, catch, char, class, </a:t>
            </a:r>
            <a:r>
              <a:rPr lang="en-US" sz="2400" dirty="0" err="1">
                <a:solidFill>
                  <a:srgbClr val="FF0000"/>
                </a:solidFill>
              </a:rPr>
              <a:t>const</a:t>
            </a:r>
            <a:r>
              <a:rPr lang="en-US" sz="2400" dirty="0">
                <a:solidFill>
                  <a:srgbClr val="FF0000"/>
                </a:solidFill>
              </a:rPr>
              <a:t>, continue, debugger, default, delete, do, double, else, </a:t>
            </a:r>
            <a:r>
              <a:rPr lang="en-US" sz="2400" dirty="0" err="1">
                <a:solidFill>
                  <a:srgbClr val="FF0000"/>
                </a:solidFill>
              </a:rPr>
              <a:t>enum</a:t>
            </a:r>
            <a:r>
              <a:rPr lang="en-US" sz="2400" dirty="0">
                <a:solidFill>
                  <a:srgbClr val="FF0000"/>
                </a:solidFill>
              </a:rPr>
              <a:t>, export, extends, false, final, finally, float, for, function, </a:t>
            </a:r>
            <a:r>
              <a:rPr lang="en-US" sz="2400" dirty="0" err="1">
                <a:solidFill>
                  <a:srgbClr val="FF0000"/>
                </a:solidFill>
              </a:rPr>
              <a:t>goto</a:t>
            </a:r>
            <a:r>
              <a:rPr lang="en-US" sz="2400" dirty="0">
                <a:solidFill>
                  <a:srgbClr val="FF0000"/>
                </a:solidFill>
              </a:rPr>
              <a:t>, if, implements, import, in, </a:t>
            </a:r>
            <a:r>
              <a:rPr lang="en-US" sz="2400" dirty="0" err="1">
                <a:solidFill>
                  <a:srgbClr val="FF0000"/>
                </a:solidFill>
              </a:rPr>
              <a:t>instanceof</a:t>
            </a:r>
            <a:r>
              <a:rPr lang="en-US" sz="2400" dirty="0">
                <a:solidFill>
                  <a:srgbClr val="FF0000"/>
                </a:solidFill>
              </a:rPr>
              <a:t>, </a:t>
            </a:r>
            <a:r>
              <a:rPr lang="en-US" sz="2400" dirty="0" err="1">
                <a:solidFill>
                  <a:srgbClr val="FF0000"/>
                </a:solidFill>
              </a:rPr>
              <a:t>int</a:t>
            </a:r>
            <a:r>
              <a:rPr lang="en-US" sz="2400" dirty="0">
                <a:solidFill>
                  <a:srgbClr val="FF0000"/>
                </a:solidFill>
              </a:rPr>
              <a:t>, </a:t>
            </a:r>
            <a:r>
              <a:rPr lang="en-US" sz="2400" dirty="0" err="1">
                <a:solidFill>
                  <a:srgbClr val="FF0000"/>
                </a:solidFill>
              </a:rPr>
              <a:t>inteface</a:t>
            </a:r>
            <a:r>
              <a:rPr lang="en-US" sz="2400" dirty="0">
                <a:solidFill>
                  <a:srgbClr val="FF0000"/>
                </a:solidFill>
              </a:rPr>
              <a:t>, long, native, new, null, package, private, protected, public, return, short, static, super, switch, synchronized, this, throw, throws, transient, true, try, </a:t>
            </a:r>
            <a:r>
              <a:rPr lang="en-US" sz="2400" dirty="0" err="1">
                <a:solidFill>
                  <a:srgbClr val="FF0000"/>
                </a:solidFill>
              </a:rPr>
              <a:t>typeof</a:t>
            </a:r>
            <a:r>
              <a:rPr lang="en-US" sz="2400" dirty="0">
                <a:solidFill>
                  <a:srgbClr val="FF0000"/>
                </a:solidFill>
              </a:rPr>
              <a:t>, </a:t>
            </a:r>
            <a:r>
              <a:rPr lang="en-US" sz="2400" dirty="0" err="1">
                <a:solidFill>
                  <a:srgbClr val="FF0000"/>
                </a:solidFill>
              </a:rPr>
              <a:t>var</a:t>
            </a:r>
            <a:r>
              <a:rPr lang="en-US" sz="2400" dirty="0">
                <a:solidFill>
                  <a:srgbClr val="FF0000"/>
                </a:solidFill>
              </a:rPr>
              <a:t>, volatile, void, while, with</a:t>
            </a:r>
            <a:endParaRPr lang="ru-RU" sz="2400" dirty="0">
              <a:solidFill>
                <a:srgbClr val="FF0000"/>
              </a:solidFill>
              <a:latin typeface="Arial" panose="020B0604020202020204" pitchFamily="34" charset="0"/>
              <a:cs typeface="Arial" panose="020B0604020202020204" pitchFamily="34" charset="0"/>
            </a:endParaRPr>
          </a:p>
          <a:p>
            <a:pPr marL="0" lvl="1" algn="just" defTabSz="360000"/>
            <a:endParaRPr lang="uk-UA" sz="2000" dirty="0">
              <a:latin typeface="Arial" panose="020B0604020202020204" pitchFamily="34" charset="0"/>
              <a:cs typeface="Arial" panose="020B0604020202020204" pitchFamily="34" charset="0"/>
            </a:endParaRP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sz="2000" dirty="0">
                <a:latin typeface="Arial" panose="020B0604020202020204" pitchFamily="34" charset="0"/>
                <a:cs typeface="Arial" panose="020B0604020202020204" pitchFamily="34" charset="0"/>
              </a:rPr>
              <a:t>The following example will produce a syntax error </a:t>
            </a:r>
            <a:r>
              <a:rPr lang="ru-RU" sz="2000" dirty="0">
                <a:latin typeface="Arial" panose="020B0604020202020204" pitchFamily="34" charset="0"/>
                <a:cs typeface="Arial" panose="020B0604020202020204" pitchFamily="34" charset="0"/>
              </a:rPr>
              <a:t>:</a:t>
            </a: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endParaRPr lang="ru-RU" sz="20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Reserved words</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0361" y="5115921"/>
            <a:ext cx="5447194" cy="13152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783971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233493"/>
            <a:ext cx="11428649" cy="4763270"/>
          </a:xfrm>
        </p:spPr>
        <p:txBody>
          <a:bodyPr rtlCol="0">
            <a:normAutofit fontScale="92500" lnSpcReduction="10000"/>
          </a:bodyPr>
          <a:lstStyle/>
          <a:p>
            <a:pPr marL="0" lvl="1" algn="just" defTabSz="360000"/>
            <a:r>
              <a:rPr lang="en-US" sz="2400" dirty="0">
                <a:cs typeface="Arial" panose="020B0604020202020204" pitchFamily="34" charset="0"/>
              </a:rPr>
              <a:t>Over time, the program becomes large and complex. There is a need to add comments that explain what is happening and why. </a:t>
            </a:r>
            <a:r>
              <a:rPr lang="en-US" sz="2400" b="1" dirty="0">
                <a:solidFill>
                  <a:srgbClr val="7030A0"/>
                </a:solidFill>
                <a:cs typeface="Arial" panose="020B0604020202020204" pitchFamily="34" charset="0"/>
              </a:rPr>
              <a:t>Comments</a:t>
            </a:r>
            <a:r>
              <a:rPr lang="en-US" sz="2400" dirty="0">
                <a:solidFill>
                  <a:srgbClr val="7030A0"/>
                </a:solidFill>
                <a:cs typeface="Arial" panose="020B0604020202020204" pitchFamily="34" charset="0"/>
              </a:rPr>
              <a:t> </a:t>
            </a:r>
            <a:r>
              <a:rPr lang="en-US" sz="2400" dirty="0">
                <a:cs typeface="Arial" panose="020B0604020202020204" pitchFamily="34" charset="0"/>
              </a:rPr>
              <a:t>can be </a:t>
            </a:r>
            <a:r>
              <a:rPr lang="en-US" sz="2400" b="1" dirty="0">
                <a:solidFill>
                  <a:srgbClr val="7030A0"/>
                </a:solidFill>
                <a:cs typeface="Arial" panose="020B0604020202020204" pitchFamily="34" charset="0"/>
              </a:rPr>
              <a:t>located anywhere </a:t>
            </a:r>
            <a:r>
              <a:rPr lang="en-US" sz="2400" dirty="0">
                <a:cs typeface="Arial" panose="020B0604020202020204" pitchFamily="34" charset="0"/>
              </a:rPr>
              <a:t>in the program and in </a:t>
            </a:r>
            <a:r>
              <a:rPr lang="en-US" sz="2400" b="1" dirty="0">
                <a:solidFill>
                  <a:srgbClr val="7030A0"/>
                </a:solidFill>
                <a:cs typeface="Arial" panose="020B0604020202020204" pitchFamily="34" charset="0"/>
              </a:rPr>
              <a:t>no way affect its execution</a:t>
            </a:r>
            <a:r>
              <a:rPr lang="en-US" sz="2400" dirty="0">
                <a:cs typeface="Arial" panose="020B0604020202020204" pitchFamily="34" charset="0"/>
              </a:rPr>
              <a:t>. The JavaScript interpreter simply ignores them.</a:t>
            </a:r>
          </a:p>
          <a:p>
            <a:pPr marL="0" lvl="1" algn="just" defTabSz="360000"/>
            <a:endParaRPr lang="ru-RU" sz="2400" dirty="0">
              <a:cs typeface="Arial" panose="020B0604020202020204" pitchFamily="34" charset="0"/>
            </a:endParaRPr>
          </a:p>
          <a:p>
            <a:pPr marL="0" lvl="1" algn="just" defTabSz="360000"/>
            <a:r>
              <a:rPr lang="en-US" sz="2400" b="1" dirty="0">
                <a:solidFill>
                  <a:srgbClr val="7030A0"/>
                </a:solidFill>
                <a:cs typeface="Arial" panose="020B0604020202020204" pitchFamily="34" charset="0"/>
              </a:rPr>
              <a:t>Single line comments</a:t>
            </a:r>
            <a:r>
              <a:rPr lang="en-US" sz="2400" dirty="0">
                <a:cs typeface="Arial" panose="020B0604020202020204" pitchFamily="34" charset="0"/>
              </a:rPr>
              <a:t> begin with a double slash //. Text is considered a comment until the end of the line</a:t>
            </a:r>
            <a:r>
              <a:rPr lang="ru-RU" sz="2400" dirty="0">
                <a:cs typeface="Arial" panose="020B0604020202020204" pitchFamily="34" charset="0"/>
              </a:rPr>
              <a:t>:</a:t>
            </a:r>
          </a:p>
          <a:p>
            <a:pPr marL="0" lvl="1" defTabSz="360000"/>
            <a:r>
              <a:rPr lang="ru-RU" sz="2000" dirty="0">
                <a:solidFill>
                  <a:schemeClr val="tx2">
                    <a:lumMod val="75000"/>
                    <a:lumOff val="25000"/>
                  </a:schemeClr>
                </a:solidFill>
                <a:latin typeface="Courier New" panose="02070309020205020404" pitchFamily="49" charset="0"/>
                <a:cs typeface="Courier New" panose="02070309020205020404" pitchFamily="49" charset="0"/>
              </a:rPr>
              <a:t>// </a:t>
            </a:r>
            <a:r>
              <a:rPr lang="en-US" sz="2000" dirty="0">
                <a:solidFill>
                  <a:schemeClr val="tx2">
                    <a:lumMod val="75000"/>
                    <a:lumOff val="25000"/>
                  </a:schemeClr>
                </a:solidFill>
                <a:latin typeface="Courier New" panose="02070309020205020404" pitchFamily="49" charset="0"/>
                <a:cs typeface="Courier New" panose="02070309020205020404" pitchFamily="49" charset="0"/>
              </a:rPr>
              <a:t>Message output</a:t>
            </a:r>
            <a:endParaRPr lang="ru-RU" sz="2000" dirty="0">
              <a:solidFill>
                <a:schemeClr val="tx2">
                  <a:lumMod val="75000"/>
                  <a:lumOff val="25000"/>
                </a:schemeClr>
              </a:solidFill>
              <a:latin typeface="Courier New" panose="02070309020205020404" pitchFamily="49" charset="0"/>
              <a:cs typeface="Courier New" panose="02070309020205020404" pitchFamily="49" charset="0"/>
            </a:endParaRPr>
          </a:p>
          <a:p>
            <a:pPr marL="0" lvl="1" defTabSz="360000"/>
            <a:r>
              <a:rPr lang="ru-RU" sz="2000" dirty="0" err="1">
                <a:solidFill>
                  <a:srgbClr val="0070C0"/>
                </a:solidFill>
                <a:latin typeface="Consolas" pitchFamily="49" charset="0"/>
                <a:cs typeface="Consolas" pitchFamily="49" charset="0"/>
              </a:rPr>
              <a:t>alert</a:t>
            </a:r>
            <a:r>
              <a:rPr lang="ru-RU" sz="2000" dirty="0">
                <a:latin typeface="Consolas" pitchFamily="49" charset="0"/>
                <a:cs typeface="Consolas" pitchFamily="49" charset="0"/>
              </a:rPr>
              <a:t>(</a:t>
            </a:r>
            <a:r>
              <a:rPr lang="en-US" sz="2000" dirty="0">
                <a:latin typeface="Consolas" pitchFamily="49" charset="0"/>
                <a:cs typeface="Consolas" pitchFamily="49" charset="0"/>
              </a:rPr>
              <a:t>"Message"</a:t>
            </a:r>
            <a:r>
              <a:rPr lang="ru-RU" sz="2000" dirty="0">
                <a:latin typeface="Consolas" pitchFamily="49" charset="0"/>
                <a:cs typeface="Consolas" pitchFamily="49" charset="0"/>
              </a:rPr>
              <a:t>);</a:t>
            </a:r>
          </a:p>
          <a:p>
            <a:pPr marL="0" lvl="1" defTabSz="360000"/>
            <a:r>
              <a:rPr lang="ru-RU" sz="2000" dirty="0" err="1">
                <a:solidFill>
                  <a:srgbClr val="0070C0"/>
                </a:solidFill>
                <a:latin typeface="Consolas" pitchFamily="49" charset="0"/>
                <a:cs typeface="Consolas" pitchFamily="49" charset="0"/>
              </a:rPr>
              <a:t>alert</a:t>
            </a:r>
            <a:r>
              <a:rPr lang="ru-RU" sz="2000" dirty="0">
                <a:latin typeface="Consolas" pitchFamily="49" charset="0"/>
                <a:cs typeface="Consolas" pitchFamily="49" charset="0"/>
              </a:rPr>
              <a:t>(</a:t>
            </a:r>
            <a:r>
              <a:rPr lang="en-US" sz="2000" dirty="0">
                <a:latin typeface="Consolas" pitchFamily="49" charset="0"/>
                <a:cs typeface="Consolas" pitchFamily="49" charset="0"/>
              </a:rPr>
              <a:t>"Another message"</a:t>
            </a:r>
            <a:r>
              <a:rPr lang="ru-RU" sz="2000" dirty="0">
                <a:latin typeface="Consolas" pitchFamily="49" charset="0"/>
                <a:cs typeface="Consolas" pitchFamily="49" charset="0"/>
              </a:rPr>
              <a:t>);</a:t>
            </a:r>
            <a:r>
              <a:rPr lang="ru-RU" sz="2000" dirty="0">
                <a:latin typeface="Courier New" panose="02070309020205020404" pitchFamily="49" charset="0"/>
                <a:cs typeface="Courier New" panose="02070309020205020404" pitchFamily="49" charset="0"/>
              </a:rPr>
              <a:t> </a:t>
            </a:r>
            <a:r>
              <a:rPr lang="ru-RU" sz="2000" dirty="0">
                <a:solidFill>
                  <a:schemeClr val="tx2">
                    <a:lumMod val="75000"/>
                    <a:lumOff val="25000"/>
                  </a:schemeClr>
                </a:solidFill>
                <a:latin typeface="Courier New" panose="02070309020205020404" pitchFamily="49" charset="0"/>
                <a:cs typeface="Courier New" panose="02070309020205020404" pitchFamily="49" charset="0"/>
              </a:rPr>
              <a:t>// </a:t>
            </a:r>
            <a:r>
              <a:rPr lang="en-US" sz="2000" dirty="0">
                <a:solidFill>
                  <a:schemeClr val="tx2">
                    <a:lumMod val="75000"/>
                    <a:lumOff val="25000"/>
                  </a:schemeClr>
                </a:solidFill>
                <a:latin typeface="Courier New" panose="02070309020205020404" pitchFamily="49" charset="0"/>
                <a:cs typeface="Courier New" panose="02070309020205020404" pitchFamily="49" charset="0"/>
              </a:rPr>
              <a:t>Message output</a:t>
            </a:r>
            <a:endParaRPr lang="ru-RU" sz="2000" dirty="0">
              <a:solidFill>
                <a:schemeClr val="tx2">
                  <a:lumMod val="75000"/>
                  <a:lumOff val="25000"/>
                </a:schemeClr>
              </a:solidFill>
              <a:latin typeface="Courier New" panose="02070309020205020404" pitchFamily="49" charset="0"/>
              <a:cs typeface="Courier New" panose="02070309020205020404" pitchFamily="49" charset="0"/>
            </a:endParaRP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sz="2400" b="1" dirty="0">
                <a:solidFill>
                  <a:srgbClr val="7030A0"/>
                </a:solidFill>
                <a:cs typeface="Arial" panose="020B0604020202020204" pitchFamily="34" charset="0"/>
              </a:rPr>
              <a:t>Multiline comments </a:t>
            </a:r>
            <a:r>
              <a:rPr lang="en-US" sz="2400" dirty="0">
                <a:cs typeface="Arial" panose="020B0604020202020204" pitchFamily="34" charset="0"/>
              </a:rPr>
              <a:t>begin with an asterisk /* and end with an asterisk */:</a:t>
            </a:r>
            <a:endParaRPr lang="ru-RU" sz="2400" dirty="0">
              <a:cs typeface="Arial" panose="020B0604020202020204" pitchFamily="34" charset="0"/>
            </a:endParaRPr>
          </a:p>
          <a:p>
            <a:pPr marL="0" lvl="1" defTabSz="360000"/>
            <a:r>
              <a:rPr lang="ru-RU" sz="2000" dirty="0">
                <a:solidFill>
                  <a:schemeClr val="bg1">
                    <a:lumMod val="50000"/>
                  </a:schemeClr>
                </a:solidFill>
                <a:latin typeface="Courier New" panose="02070309020205020404" pitchFamily="49" charset="0"/>
                <a:cs typeface="Courier New" panose="02070309020205020404" pitchFamily="49" charset="0"/>
              </a:rPr>
              <a:t>/* </a:t>
            </a:r>
            <a:r>
              <a:rPr lang="en-US" sz="2000" dirty="0">
                <a:solidFill>
                  <a:schemeClr val="tx2">
                    <a:lumMod val="75000"/>
                    <a:lumOff val="25000"/>
                  </a:schemeClr>
                </a:solidFill>
                <a:latin typeface="Courier New" panose="02070309020205020404" pitchFamily="49" charset="0"/>
                <a:cs typeface="Courier New" panose="02070309020205020404" pitchFamily="49" charset="0"/>
              </a:rPr>
              <a:t>Messages </a:t>
            </a:r>
            <a:endParaRPr lang="ru-RU" sz="2000" dirty="0">
              <a:solidFill>
                <a:schemeClr val="bg1">
                  <a:lumMod val="50000"/>
                </a:schemeClr>
              </a:solidFill>
              <a:latin typeface="Courier New" panose="02070309020205020404" pitchFamily="49" charset="0"/>
              <a:cs typeface="Courier New" panose="02070309020205020404" pitchFamily="49" charset="0"/>
            </a:endParaRPr>
          </a:p>
          <a:p>
            <a:pPr marL="0" lvl="1" defTabSz="360000"/>
            <a:r>
              <a:rPr lang="en-US" sz="2000" dirty="0">
                <a:solidFill>
                  <a:schemeClr val="tx2">
                    <a:lumMod val="75000"/>
                    <a:lumOff val="25000"/>
                  </a:schemeClr>
                </a:solidFill>
                <a:latin typeface="Courier New" panose="02070309020205020404" pitchFamily="49" charset="0"/>
                <a:cs typeface="Courier New" panose="02070309020205020404" pitchFamily="49" charset="0"/>
              </a:rPr>
              <a:t>output </a:t>
            </a:r>
            <a:r>
              <a:rPr lang="ru-RU" sz="2000" dirty="0">
                <a:solidFill>
                  <a:schemeClr val="bg1">
                    <a:lumMod val="50000"/>
                  </a:schemeClr>
                </a:solidFill>
                <a:latin typeface="Courier New" panose="02070309020205020404" pitchFamily="49" charset="0"/>
                <a:cs typeface="Courier New" panose="02070309020205020404" pitchFamily="49" charset="0"/>
              </a:rPr>
              <a:t>*/</a:t>
            </a:r>
          </a:p>
          <a:p>
            <a:pPr marL="0" lvl="1" defTabSz="360000"/>
            <a:r>
              <a:rPr lang="ru-RU" sz="2000" dirty="0" err="1">
                <a:solidFill>
                  <a:srgbClr val="0070C0"/>
                </a:solidFill>
                <a:latin typeface="Consolas" pitchFamily="49" charset="0"/>
                <a:cs typeface="Consolas" pitchFamily="49" charset="0"/>
              </a:rPr>
              <a:t>alert</a:t>
            </a:r>
            <a:r>
              <a:rPr lang="ru-RU" sz="2000" dirty="0">
                <a:latin typeface="Consolas" pitchFamily="49" charset="0"/>
                <a:cs typeface="Consolas" pitchFamily="49" charset="0"/>
              </a:rPr>
              <a:t>(</a:t>
            </a:r>
            <a:r>
              <a:rPr lang="en-US" sz="2000" dirty="0">
                <a:latin typeface="Consolas" pitchFamily="49" charset="0"/>
                <a:cs typeface="Consolas" pitchFamily="49" charset="0"/>
              </a:rPr>
              <a:t>"Message"</a:t>
            </a:r>
            <a:r>
              <a:rPr lang="ru-RU" sz="2000" dirty="0">
                <a:latin typeface="Consolas" pitchFamily="49" charset="0"/>
                <a:cs typeface="Consolas" pitchFamily="49" charset="0"/>
              </a:rPr>
              <a:t>);</a:t>
            </a:r>
          </a:p>
          <a:p>
            <a:pPr marL="0" lvl="1" defTabSz="360000"/>
            <a:r>
              <a:rPr lang="ru-RU" sz="2000" dirty="0" err="1">
                <a:solidFill>
                  <a:srgbClr val="0070C0"/>
                </a:solidFill>
                <a:latin typeface="Consolas" pitchFamily="49" charset="0"/>
                <a:cs typeface="Consolas" pitchFamily="49" charset="0"/>
              </a:rPr>
              <a:t>alert</a:t>
            </a:r>
            <a:r>
              <a:rPr lang="ru-RU" sz="2000" dirty="0">
                <a:latin typeface="Consolas" pitchFamily="49" charset="0"/>
                <a:cs typeface="Consolas" pitchFamily="49" charset="0"/>
              </a:rPr>
              <a:t>(</a:t>
            </a:r>
            <a:r>
              <a:rPr lang="en-US" sz="2000" dirty="0">
                <a:latin typeface="Consolas" pitchFamily="49" charset="0"/>
                <a:cs typeface="Consolas" pitchFamily="49" charset="0"/>
              </a:rPr>
              <a:t>"Another message"</a:t>
            </a:r>
            <a:r>
              <a:rPr lang="ru-RU" sz="2000" dirty="0">
                <a:latin typeface="Consolas" pitchFamily="49" charset="0"/>
                <a:cs typeface="Consolas" pitchFamily="49" charset="0"/>
              </a:rPr>
              <a:t>);</a:t>
            </a:r>
            <a:endParaRPr lang="ru-RU" sz="2000" dirty="0">
              <a:latin typeface="Courier New" panose="02070309020205020404" pitchFamily="49" charset="0"/>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Comments</a:t>
            </a:r>
          </a:p>
        </p:txBody>
      </p:sp>
    </p:spTree>
    <p:extLst>
      <p:ext uri="{BB962C8B-B14F-4D97-AF65-F5344CB8AC3E}">
        <p14:creationId xmlns:p14="http://schemas.microsoft.com/office/powerpoint/2010/main" val="30996091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sz="3600" b="1" dirty="0">
                <a:latin typeface="Proxima Nova Black" charset="0"/>
              </a:rPr>
              <a:t>Data types</a:t>
            </a:r>
            <a:endParaRPr lang="ru-RU" sz="3600" b="1" dirty="0">
              <a:latin typeface="Proxima Nova Black" charset="0"/>
            </a:endParaRPr>
          </a:p>
        </p:txBody>
      </p:sp>
      <p:graphicFrame>
        <p:nvGraphicFramePr>
          <p:cNvPr id="2" name="Таблица 1"/>
          <p:cNvGraphicFramePr>
            <a:graphicFrameLocks noGrp="1"/>
          </p:cNvGraphicFramePr>
          <p:nvPr>
            <p:extLst>
              <p:ext uri="{D42A27DB-BD31-4B8C-83A1-F6EECF244321}">
                <p14:modId xmlns:p14="http://schemas.microsoft.com/office/powerpoint/2010/main" val="2480166914"/>
              </p:ext>
            </p:extLst>
          </p:nvPr>
        </p:nvGraphicFramePr>
        <p:xfrm>
          <a:off x="510362" y="1212115"/>
          <a:ext cx="7432159" cy="4571288"/>
        </p:xfrm>
        <a:graphic>
          <a:graphicData uri="http://schemas.openxmlformats.org/drawingml/2006/table">
            <a:tbl>
              <a:tblPr/>
              <a:tblGrid>
                <a:gridCol w="2011133">
                  <a:extLst>
                    <a:ext uri="{9D8B030D-6E8A-4147-A177-3AD203B41FA5}">
                      <a16:colId xmlns:a16="http://schemas.microsoft.com/office/drawing/2014/main" val="20000"/>
                    </a:ext>
                  </a:extLst>
                </a:gridCol>
                <a:gridCol w="5421026">
                  <a:extLst>
                    <a:ext uri="{9D8B030D-6E8A-4147-A177-3AD203B41FA5}">
                      <a16:colId xmlns:a16="http://schemas.microsoft.com/office/drawing/2014/main" val="20001"/>
                    </a:ext>
                  </a:extLst>
                </a:gridCol>
              </a:tblGrid>
              <a:tr h="510359">
                <a:tc>
                  <a:txBody>
                    <a:bodyPr/>
                    <a:lstStyle/>
                    <a:p>
                      <a:r>
                        <a:rPr lang="en-US" sz="2000" dirty="0"/>
                        <a:t>Data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563526">
                <a:tc>
                  <a:txBody>
                    <a:bodyPr/>
                    <a:lstStyle/>
                    <a:p>
                      <a:r>
                        <a:rPr lang="en-US" sz="2000" b="1" dirty="0">
                          <a:solidFill>
                            <a:srgbClr val="7030A0"/>
                          </a:solidFill>
                        </a:rPr>
                        <a:t>String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sequence of characters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563526">
                <a:tc>
                  <a:txBody>
                    <a:bodyPr/>
                    <a:lstStyle/>
                    <a:p>
                      <a:r>
                        <a:rPr lang="en-US" sz="2000" b="1" dirty="0">
                          <a:solidFill>
                            <a:srgbClr val="7030A0"/>
                          </a:solidFill>
                        </a:rPr>
                        <a:t>Number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numeric values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563526">
                <a:tc>
                  <a:txBody>
                    <a:bodyPr/>
                    <a:lstStyle/>
                    <a:p>
                      <a:r>
                        <a:rPr lang="en-US" sz="2000" b="1" dirty="0">
                          <a:solidFill>
                            <a:srgbClr val="7030A0"/>
                          </a:solidFill>
                        </a:rPr>
                        <a:t>Boolean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a:t>
                      </a:r>
                      <a:r>
                        <a:rPr lang="en-US" sz="2000" dirty="0" err="1"/>
                        <a:t>boolean</a:t>
                      </a:r>
                      <a:r>
                        <a:rPr lang="en-US" sz="2000" dirty="0"/>
                        <a:t> value either false or true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563525">
                <a:tc>
                  <a:txBody>
                    <a:bodyPr/>
                    <a:lstStyle/>
                    <a:p>
                      <a:r>
                        <a:rPr lang="en-US" sz="2000" b="1" dirty="0">
                          <a:solidFill>
                            <a:srgbClr val="7030A0"/>
                          </a:solidFill>
                        </a:rPr>
                        <a:t>Undefined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undefined value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552893">
                <a:tc>
                  <a:txBody>
                    <a:bodyPr/>
                    <a:lstStyle/>
                    <a:p>
                      <a:r>
                        <a:rPr lang="en-US" sz="2000" b="1" dirty="0">
                          <a:solidFill>
                            <a:srgbClr val="7030A0"/>
                          </a:solidFill>
                        </a:rPr>
                        <a:t>Null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null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552893">
                <a:tc>
                  <a:txBody>
                    <a:bodyPr/>
                    <a:lstStyle/>
                    <a:p>
                      <a:r>
                        <a:rPr lang="en-US" sz="2000" b="1" dirty="0">
                          <a:solidFill>
                            <a:srgbClr val="7030A0"/>
                          </a:solidFill>
                        </a:rPr>
                        <a:t>Symbol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represents unique identifier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79802682"/>
                  </a:ext>
                </a:extLst>
              </a:tr>
              <a:tr h="584791">
                <a:tc>
                  <a:txBody>
                    <a:bodyPr/>
                    <a:lstStyle/>
                    <a:p>
                      <a:r>
                        <a:rPr lang="en-US" sz="2000" b="1" dirty="0">
                          <a:solidFill>
                            <a:srgbClr val="00B0F0"/>
                          </a:solidFill>
                        </a:rPr>
                        <a:t>Object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t>represents instance through which we can access members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4" name="Правая фигурная скобка 3"/>
          <p:cNvSpPr/>
          <p:nvPr/>
        </p:nvSpPr>
        <p:spPr>
          <a:xfrm>
            <a:off x="8006318" y="1211311"/>
            <a:ext cx="616688" cy="3808745"/>
          </a:xfrm>
          <a:prstGeom prst="rightBrace">
            <a:avLst/>
          </a:prstGeom>
          <a:ln w="50800"/>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n w="57150">
                <a:solidFill>
                  <a:schemeClr val="tx1"/>
                </a:solidFill>
              </a:ln>
            </a:endParaRPr>
          </a:p>
        </p:txBody>
      </p:sp>
      <p:sp>
        <p:nvSpPr>
          <p:cNvPr id="7" name="Правая фигурная скобка 6"/>
          <p:cNvSpPr/>
          <p:nvPr/>
        </p:nvSpPr>
        <p:spPr>
          <a:xfrm>
            <a:off x="8006318" y="5084454"/>
            <a:ext cx="616688" cy="680661"/>
          </a:xfrm>
          <a:prstGeom prst="rightBrace">
            <a:avLst/>
          </a:prstGeom>
          <a:ln w="50800"/>
        </p:spPr>
        <p:style>
          <a:lnRef idx="1">
            <a:schemeClr val="accent1"/>
          </a:lnRef>
          <a:fillRef idx="0">
            <a:schemeClr val="accent1"/>
          </a:fillRef>
          <a:effectRef idx="0">
            <a:schemeClr val="accent1"/>
          </a:effectRef>
          <a:fontRef idx="minor">
            <a:schemeClr val="tx1"/>
          </a:fontRef>
        </p:style>
        <p:txBody>
          <a:bodyPr rtlCol="0" anchor="ctr"/>
          <a:lstStyle/>
          <a:p>
            <a:pPr algn="ctr"/>
            <a:endParaRPr lang="ru-RU" dirty="0">
              <a:ln w="57150">
                <a:solidFill>
                  <a:schemeClr val="tx1"/>
                </a:solidFill>
              </a:ln>
            </a:endParaRPr>
          </a:p>
        </p:txBody>
      </p:sp>
      <p:sp>
        <p:nvSpPr>
          <p:cNvPr id="5" name="Прямоугольник 4"/>
          <p:cNvSpPr/>
          <p:nvPr/>
        </p:nvSpPr>
        <p:spPr>
          <a:xfrm>
            <a:off x="8919533" y="2900239"/>
            <a:ext cx="2463303" cy="430887"/>
          </a:xfrm>
          <a:prstGeom prst="rect">
            <a:avLst/>
          </a:prstGeom>
        </p:spPr>
        <p:txBody>
          <a:bodyPr wrap="none">
            <a:spAutoFit/>
          </a:bodyPr>
          <a:lstStyle/>
          <a:p>
            <a:r>
              <a:rPr lang="en-US" sz="2200" dirty="0"/>
              <a:t>primitive data types</a:t>
            </a:r>
            <a:endParaRPr lang="ru-RU" sz="2200" dirty="0"/>
          </a:p>
        </p:txBody>
      </p:sp>
      <p:sp>
        <p:nvSpPr>
          <p:cNvPr id="6" name="Прямоугольник 5"/>
          <p:cNvSpPr/>
          <p:nvPr/>
        </p:nvSpPr>
        <p:spPr>
          <a:xfrm>
            <a:off x="8919533" y="5178334"/>
            <a:ext cx="2883290" cy="430887"/>
          </a:xfrm>
          <a:prstGeom prst="rect">
            <a:avLst/>
          </a:prstGeom>
        </p:spPr>
        <p:txBody>
          <a:bodyPr wrap="none">
            <a:spAutoFit/>
          </a:bodyPr>
          <a:lstStyle/>
          <a:p>
            <a:r>
              <a:rPr lang="en-US" sz="2200" dirty="0"/>
              <a:t>non-primitive data type</a:t>
            </a:r>
            <a:endParaRPr lang="ru-RU" sz="2200" dirty="0"/>
          </a:p>
        </p:txBody>
      </p:sp>
    </p:spTree>
    <p:extLst>
      <p:ext uri="{BB962C8B-B14F-4D97-AF65-F5344CB8AC3E}">
        <p14:creationId xmlns:p14="http://schemas.microsoft.com/office/powerpoint/2010/main" val="1124218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41592" y="1116530"/>
            <a:ext cx="11494709" cy="4535482"/>
          </a:xfrm>
        </p:spPr>
        <p:txBody>
          <a:bodyPr rtlCol="0">
            <a:noAutofit/>
          </a:bodyPr>
          <a:lstStyle/>
          <a:p>
            <a:pPr marL="0" lvl="1" algn="just" defTabSz="360000"/>
            <a:r>
              <a:rPr lang="en-US" b="1" dirty="0">
                <a:solidFill>
                  <a:srgbClr val="7030A0"/>
                </a:solidFill>
              </a:rPr>
              <a:t>Numbers</a:t>
            </a:r>
            <a:r>
              <a:rPr lang="en-US" dirty="0">
                <a:solidFill>
                  <a:srgbClr val="7030A0"/>
                </a:solidFill>
              </a:rPr>
              <a:t> </a:t>
            </a:r>
            <a:r>
              <a:rPr lang="en-US" dirty="0"/>
              <a:t>(Number type) in JavaScript can take two forms - integers and fractional numbers (floating-point numbers). We can use both positive and negative numbers.</a:t>
            </a:r>
          </a:p>
          <a:p>
            <a:pPr marL="685728" lvl="3" indent="0" algn="just" defTabSz="360000">
              <a:buNone/>
            </a:pPr>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x = 45;</a:t>
            </a:r>
          </a:p>
          <a:p>
            <a:pPr lvl="1"/>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y = -23.897;</a:t>
            </a:r>
          </a:p>
          <a:p>
            <a:pPr marL="0" lvl="1" algn="just" defTabSz="360000"/>
            <a:endParaRPr lang="ru-RU" dirty="0">
              <a:cs typeface="Arial" panose="020B0604020202020204" pitchFamily="34" charset="0"/>
            </a:endParaRPr>
          </a:p>
          <a:p>
            <a:pPr marL="0" lvl="1" algn="just" defTabSz="360000"/>
            <a:r>
              <a:rPr lang="en-US" dirty="0">
                <a:cs typeface="Arial" panose="020B0604020202020204" pitchFamily="34" charset="0"/>
              </a:rPr>
              <a:t>There are </a:t>
            </a:r>
            <a:r>
              <a:rPr lang="en-US" b="1" dirty="0">
                <a:cs typeface="Arial" panose="020B0604020202020204" pitchFamily="34" charset="0"/>
              </a:rPr>
              <a:t>special numerical values</a:t>
            </a:r>
            <a:r>
              <a:rPr lang="en-US" dirty="0">
                <a:cs typeface="Arial" panose="020B0604020202020204" pitchFamily="34" charset="0"/>
              </a:rPr>
              <a:t> </a:t>
            </a:r>
            <a:r>
              <a:rPr lang="en-US" b="1" dirty="0">
                <a:solidFill>
                  <a:srgbClr val="7030A0"/>
                </a:solidFill>
                <a:cs typeface="Arial" panose="020B0604020202020204" pitchFamily="34" charset="0"/>
              </a:rPr>
              <a:t>Infinity/-Infinity</a:t>
            </a:r>
            <a:r>
              <a:rPr lang="en-US" dirty="0">
                <a:solidFill>
                  <a:srgbClr val="7030A0"/>
                </a:solidFill>
                <a:cs typeface="Arial" panose="020B0604020202020204" pitchFamily="34" charset="0"/>
              </a:rPr>
              <a:t> </a:t>
            </a:r>
            <a:r>
              <a:rPr lang="en-US" dirty="0">
                <a:cs typeface="Arial" panose="020B0604020202020204" pitchFamily="34" charset="0"/>
              </a:rPr>
              <a:t>and </a:t>
            </a:r>
            <a:r>
              <a:rPr lang="en-US" b="1" dirty="0" err="1">
                <a:solidFill>
                  <a:srgbClr val="7030A0"/>
                </a:solidFill>
                <a:cs typeface="Arial" panose="020B0604020202020204" pitchFamily="34" charset="0"/>
              </a:rPr>
              <a:t>NaN</a:t>
            </a:r>
            <a:r>
              <a:rPr lang="en-US" dirty="0">
                <a:solidFill>
                  <a:srgbClr val="7030A0"/>
                </a:solidFill>
                <a:cs typeface="Arial" panose="020B0604020202020204" pitchFamily="34" charset="0"/>
              </a:rPr>
              <a:t> </a:t>
            </a:r>
            <a:r>
              <a:rPr lang="en-US" dirty="0">
                <a:cs typeface="Arial" panose="020B0604020202020204" pitchFamily="34" charset="0"/>
              </a:rPr>
              <a:t>(Not-a-Number, calculation error). They also belong to type number.</a:t>
            </a:r>
          </a:p>
          <a:p>
            <a:pPr marL="0" lvl="1" algn="just" defTabSz="360000"/>
            <a:endParaRPr lang="ru-RU" sz="2000" dirty="0">
              <a:cs typeface="Arial" panose="020B0604020202020204" pitchFamily="34" charset="0"/>
            </a:endParaRPr>
          </a:p>
          <a:p>
            <a:pPr marL="0" lvl="1" algn="just" defTabSz="360000"/>
            <a:r>
              <a:rPr lang="en-US" dirty="0">
                <a:cs typeface="Arial" panose="020B0604020202020204" pitchFamily="34" charset="0"/>
              </a:rPr>
              <a:t>For example, Infinity </a:t>
            </a:r>
            <a:r>
              <a:rPr lang="en-US" i="1" dirty="0" err="1">
                <a:cs typeface="Arial" panose="020B0604020202020204" pitchFamily="34" charset="0"/>
              </a:rPr>
              <a:t>infinity</a:t>
            </a:r>
            <a:r>
              <a:rPr lang="en-US" dirty="0">
                <a:cs typeface="Arial" panose="020B0604020202020204" pitchFamily="34" charset="0"/>
              </a:rPr>
              <a:t> is obtained by dividing by zero:</a:t>
            </a:r>
            <a:endParaRPr lang="ru-RU" dirty="0">
              <a:cs typeface="Arial" panose="020B0604020202020204" pitchFamily="34" charset="0"/>
            </a:endParaRPr>
          </a:p>
          <a:p>
            <a:pPr marL="685728" lvl="3" indent="0" defTabSz="360000">
              <a:buNone/>
            </a:pPr>
            <a:r>
              <a:rPr lang="en-US" sz="2000" dirty="0">
                <a:solidFill>
                  <a:srgbClr val="0070C0"/>
                </a:solidFill>
                <a:latin typeface="Consolas" pitchFamily="49" charset="0"/>
                <a:cs typeface="Consolas" pitchFamily="49" charset="0"/>
              </a:rPr>
              <a:t>console.log</a:t>
            </a:r>
            <a:r>
              <a:rPr lang="ru-RU" sz="2000" dirty="0">
                <a:latin typeface="Consolas" pitchFamily="49" charset="0"/>
                <a:cs typeface="Consolas" pitchFamily="49" charset="0"/>
              </a:rPr>
              <a:t>(100 / 0); </a:t>
            </a:r>
            <a:r>
              <a:rPr lang="ru-RU" sz="2000" dirty="0">
                <a:solidFill>
                  <a:schemeClr val="bg1">
                    <a:lumMod val="50000"/>
                  </a:schemeClr>
                </a:solidFill>
                <a:latin typeface="Consolas" pitchFamily="49" charset="0"/>
                <a:cs typeface="Consolas" pitchFamily="49" charset="0"/>
              </a:rPr>
              <a:t>// </a:t>
            </a:r>
            <a:r>
              <a:rPr lang="ru-RU" sz="2000" dirty="0" err="1">
                <a:solidFill>
                  <a:schemeClr val="bg1">
                    <a:lumMod val="50000"/>
                  </a:schemeClr>
                </a:solidFill>
                <a:latin typeface="Consolas" pitchFamily="49" charset="0"/>
                <a:cs typeface="Consolas" pitchFamily="49" charset="0"/>
              </a:rPr>
              <a:t>Infinity</a:t>
            </a:r>
            <a:endParaRPr lang="ru-RU" sz="2000" dirty="0">
              <a:solidFill>
                <a:schemeClr val="bg1">
                  <a:lumMod val="50000"/>
                </a:schemeClr>
              </a:solidFill>
              <a:latin typeface="Consolas" pitchFamily="49" charset="0"/>
              <a:cs typeface="Consolas" pitchFamily="49" charset="0"/>
            </a:endParaRPr>
          </a:p>
          <a:p>
            <a:pPr marL="0" lvl="1" algn="just" defTabSz="360000"/>
            <a:endParaRPr lang="en-US" sz="2000" dirty="0">
              <a:cs typeface="Arial" panose="020B0604020202020204" pitchFamily="34" charset="0"/>
            </a:endParaRPr>
          </a:p>
          <a:p>
            <a:pPr marL="0" lvl="1" algn="just" defTabSz="360000"/>
            <a:r>
              <a:rPr lang="en-US" dirty="0">
                <a:cs typeface="Arial" panose="020B0604020202020204" pitchFamily="34" charset="0"/>
              </a:rPr>
              <a:t>A </a:t>
            </a:r>
            <a:r>
              <a:rPr lang="en-US" i="1" dirty="0">
                <a:cs typeface="Arial" panose="020B0604020202020204" pitchFamily="34" charset="0"/>
              </a:rPr>
              <a:t>-Infinity </a:t>
            </a:r>
            <a:r>
              <a:rPr lang="en-US" dirty="0">
                <a:cs typeface="Arial" panose="020B0604020202020204" pitchFamily="34" charset="0"/>
              </a:rPr>
              <a:t>can be obtained by dividing a negative number by zero </a:t>
            </a:r>
            <a:r>
              <a:rPr lang="ru-RU" dirty="0">
                <a:cs typeface="Arial" panose="020B0604020202020204" pitchFamily="34" charset="0"/>
              </a:rPr>
              <a:t>:</a:t>
            </a:r>
          </a:p>
          <a:p>
            <a:pPr marL="685728" lvl="3" indent="0" defTabSz="360000">
              <a:buNone/>
            </a:pPr>
            <a:r>
              <a:rPr lang="en-US" sz="2000" dirty="0">
                <a:solidFill>
                  <a:srgbClr val="0070C0"/>
                </a:solidFill>
                <a:latin typeface="Consolas" pitchFamily="49" charset="0"/>
                <a:cs typeface="Consolas" pitchFamily="49" charset="0"/>
              </a:rPr>
              <a:t>console.log</a:t>
            </a:r>
            <a:r>
              <a:rPr lang="en-US" sz="2000" dirty="0">
                <a:latin typeface="Consolas" pitchFamily="49" charset="0"/>
                <a:cs typeface="Consolas" pitchFamily="49" charset="0"/>
              </a:rPr>
              <a:t>(-1</a:t>
            </a:r>
            <a:r>
              <a:rPr lang="uk-UA" sz="2000" dirty="0">
                <a:latin typeface="Consolas" pitchFamily="49" charset="0"/>
                <a:cs typeface="Consolas" pitchFamily="49" charset="0"/>
              </a:rPr>
              <a:t>00</a:t>
            </a:r>
            <a:r>
              <a:rPr lang="en-US" sz="2000" dirty="0">
                <a:latin typeface="Consolas" pitchFamily="49" charset="0"/>
                <a:cs typeface="Consolas" pitchFamily="49" charset="0"/>
              </a:rPr>
              <a:t> / 0); </a:t>
            </a:r>
            <a:r>
              <a:rPr lang="en-US" sz="2000" dirty="0">
                <a:solidFill>
                  <a:schemeClr val="bg1">
                    <a:lumMod val="50000"/>
                  </a:schemeClr>
                </a:solidFill>
                <a:latin typeface="Consolas" pitchFamily="49" charset="0"/>
                <a:cs typeface="Consolas" pitchFamily="49" charset="0"/>
              </a:rPr>
              <a:t>// -</a:t>
            </a:r>
            <a:r>
              <a:rPr lang="ru-RU" sz="2000" dirty="0" err="1">
                <a:solidFill>
                  <a:schemeClr val="bg1">
                    <a:lumMod val="50000"/>
                  </a:schemeClr>
                </a:solidFill>
                <a:latin typeface="Consolas" pitchFamily="49" charset="0"/>
                <a:cs typeface="Consolas" pitchFamily="49" charset="0"/>
              </a:rPr>
              <a:t>Infinity</a:t>
            </a:r>
            <a:endParaRPr lang="en-US" sz="2000" dirty="0">
              <a:solidFill>
                <a:schemeClr val="bg1">
                  <a:lumMod val="50000"/>
                </a:schemeClr>
              </a:solidFill>
              <a:latin typeface="Consolas" pitchFamily="49" charset="0"/>
              <a:cs typeface="Consolas" pitchFamily="49" charset="0"/>
            </a:endParaRPr>
          </a:p>
          <a:p>
            <a:pPr marL="0" lvl="1" algn="just" defTabSz="360000"/>
            <a:endParaRPr lang="ru-RU" sz="2000" dirty="0">
              <a:cs typeface="Arial" panose="020B0604020202020204" pitchFamily="34" charset="0"/>
            </a:endParaRPr>
          </a:p>
          <a:p>
            <a:pPr marL="0" lvl="1" algn="just" defTabSz="360000"/>
            <a:r>
              <a:rPr lang="en-US" i="1" dirty="0" err="1">
                <a:cs typeface="Arial" panose="020B0604020202020204" pitchFamily="34" charset="0"/>
              </a:rPr>
              <a:t>NaN</a:t>
            </a:r>
            <a:r>
              <a:rPr lang="en-US" dirty="0">
                <a:cs typeface="Arial" panose="020B0604020202020204" pitchFamily="34" charset="0"/>
              </a:rPr>
              <a:t> calculation error will be the result of an incorrect mathematical operation</a:t>
            </a:r>
            <a:r>
              <a:rPr lang="ru-RU" dirty="0">
                <a:cs typeface="Arial" panose="020B0604020202020204" pitchFamily="34" charset="0"/>
              </a:rPr>
              <a:t>:</a:t>
            </a:r>
          </a:p>
          <a:p>
            <a:pPr marL="685728" lvl="3" indent="0" algn="just" defTabSz="360000">
              <a:buNone/>
            </a:pPr>
            <a:r>
              <a:rPr lang="en-US" sz="2000" dirty="0">
                <a:solidFill>
                  <a:srgbClr val="0070C0"/>
                </a:solidFill>
                <a:latin typeface="Consolas" pitchFamily="49" charset="0"/>
                <a:cs typeface="Consolas" pitchFamily="49" charset="0"/>
              </a:rPr>
              <a:t>console.log</a:t>
            </a:r>
            <a:r>
              <a:rPr lang="ru-RU" sz="2000" dirty="0">
                <a:latin typeface="Consolas" pitchFamily="49" charset="0"/>
                <a:cs typeface="Consolas" pitchFamily="49" charset="0"/>
              </a:rPr>
              <a:t>("</a:t>
            </a:r>
            <a:r>
              <a:rPr lang="en-US" sz="2000" dirty="0">
                <a:latin typeface="Consolas" pitchFamily="49" charset="0"/>
                <a:cs typeface="Consolas" pitchFamily="49" charset="0"/>
              </a:rPr>
              <a:t>some</a:t>
            </a:r>
            <a:r>
              <a:rPr lang="ru-RU" sz="2000" dirty="0">
                <a:latin typeface="Consolas" pitchFamily="49" charset="0"/>
                <a:cs typeface="Consolas" pitchFamily="49" charset="0"/>
              </a:rPr>
              <a:t> </a:t>
            </a:r>
            <a:r>
              <a:rPr lang="en-US" sz="2000" dirty="0">
                <a:latin typeface="Consolas" pitchFamily="49" charset="0"/>
                <a:cs typeface="Consolas" pitchFamily="49" charset="0"/>
              </a:rPr>
              <a:t>string</a:t>
            </a:r>
            <a:r>
              <a:rPr lang="ru-RU" sz="2000" dirty="0">
                <a:latin typeface="Consolas" pitchFamily="49" charset="0"/>
                <a:cs typeface="Consolas" pitchFamily="49" charset="0"/>
              </a:rPr>
              <a:t>" * </a:t>
            </a:r>
            <a:r>
              <a:rPr lang="en-US" sz="2000" dirty="0">
                <a:latin typeface="Consolas" pitchFamily="49" charset="0"/>
                <a:cs typeface="Consolas" pitchFamily="49" charset="0"/>
              </a:rPr>
              <a:t>5</a:t>
            </a:r>
            <a:r>
              <a:rPr lang="ru-RU" sz="2000" dirty="0">
                <a:latin typeface="Consolas" pitchFamily="49" charset="0"/>
                <a:cs typeface="Consolas" pitchFamily="49" charset="0"/>
              </a:rPr>
              <a:t>); </a:t>
            </a:r>
            <a:r>
              <a:rPr lang="ru-RU" sz="2000" dirty="0">
                <a:solidFill>
                  <a:schemeClr val="bg1">
                    <a:lumMod val="50000"/>
                  </a:schemeClr>
                </a:solidFill>
                <a:latin typeface="Consolas" pitchFamily="49" charset="0"/>
                <a:cs typeface="Consolas" pitchFamily="49" charset="0"/>
              </a:rPr>
              <a:t>// </a:t>
            </a:r>
            <a:r>
              <a:rPr lang="ru-RU" sz="2000" dirty="0" err="1">
                <a:solidFill>
                  <a:schemeClr val="bg1">
                    <a:lumMod val="50000"/>
                  </a:schemeClr>
                </a:solidFill>
                <a:latin typeface="Consolas" pitchFamily="49" charset="0"/>
                <a:cs typeface="Consolas" pitchFamily="49" charset="0"/>
              </a:rPr>
              <a:t>NaN</a:t>
            </a:r>
            <a:endParaRPr lang="en-US" sz="2000" dirty="0">
              <a:solidFill>
                <a:schemeClr val="bg1">
                  <a:lumMod val="50000"/>
                </a:schemeClr>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Data types. Number</a:t>
            </a:r>
          </a:p>
        </p:txBody>
      </p:sp>
    </p:spTree>
    <p:extLst>
      <p:ext uri="{BB962C8B-B14F-4D97-AF65-F5344CB8AC3E}">
        <p14:creationId xmlns:p14="http://schemas.microsoft.com/office/powerpoint/2010/main" val="42316774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p:txBody>
          <a:bodyPr rtlCol="0">
            <a:normAutofit lnSpcReduction="10000"/>
          </a:bodyPr>
          <a:lstStyle/>
          <a:p>
            <a:pPr marL="0" lvl="1" algn="just" defTabSz="360000">
              <a:spcAft>
                <a:spcPts val="600"/>
              </a:spcAft>
            </a:pPr>
            <a:r>
              <a:rPr lang="en-US" dirty="0"/>
              <a:t>The </a:t>
            </a:r>
            <a:r>
              <a:rPr lang="en-US" b="1" dirty="0">
                <a:solidFill>
                  <a:srgbClr val="7030A0"/>
                </a:solidFill>
              </a:rPr>
              <a:t>string type</a:t>
            </a:r>
            <a:r>
              <a:rPr lang="en-US" dirty="0"/>
              <a:t> represents strings, that is, data that is enclosed in quotation marks:</a:t>
            </a:r>
            <a:endParaRPr lang="ru-RU" dirty="0">
              <a:cs typeface="Arial" panose="020B0604020202020204" pitchFamily="34" charset="0"/>
            </a:endParaRPr>
          </a:p>
          <a:p>
            <a:pPr marL="685728" lvl="3" indent="0" defTabSz="360000">
              <a:buNone/>
            </a:pPr>
            <a:r>
              <a:rPr lang="en-US" sz="2000" dirty="0">
                <a:solidFill>
                  <a:srgbClr val="0070C0"/>
                </a:solidFill>
                <a:latin typeface="Consolas" pitchFamily="49" charset="0"/>
                <a:cs typeface="Consolas" pitchFamily="49" charset="0"/>
              </a:rPr>
              <a:t>let</a:t>
            </a:r>
            <a:r>
              <a:rPr lang="ru-RU" sz="2000" dirty="0">
                <a:solidFill>
                  <a:srgbClr val="0070C0"/>
                </a:solidFill>
                <a:latin typeface="Consolas" pitchFamily="49" charset="0"/>
                <a:cs typeface="Consolas" pitchFamily="49" charset="0"/>
              </a:rPr>
              <a:t> </a:t>
            </a:r>
            <a:r>
              <a:rPr lang="ru-RU" sz="2000" dirty="0" err="1">
                <a:latin typeface="Consolas" pitchFamily="49" charset="0"/>
                <a:cs typeface="Consolas" pitchFamily="49" charset="0"/>
              </a:rPr>
              <a:t>str</a:t>
            </a:r>
            <a:r>
              <a:rPr lang="ru-RU" sz="2000" dirty="0">
                <a:latin typeface="Consolas" pitchFamily="49" charset="0"/>
                <a:cs typeface="Consolas" pitchFamily="49" charset="0"/>
              </a:rPr>
              <a:t> = "</a:t>
            </a:r>
            <a:r>
              <a:rPr lang="en-US" sz="2000" dirty="0">
                <a:latin typeface="Consolas" pitchFamily="49" charset="0"/>
                <a:cs typeface="Consolas" pitchFamily="49" charset="0"/>
              </a:rPr>
              <a:t>Hello my friend!</a:t>
            </a:r>
            <a:r>
              <a:rPr lang="ru-RU" sz="2000" dirty="0">
                <a:latin typeface="Consolas" pitchFamily="49" charset="0"/>
                <a:cs typeface="Consolas" pitchFamily="49" charset="0"/>
              </a:rPr>
              <a:t>";</a:t>
            </a:r>
          </a:p>
          <a:p>
            <a:pPr marL="685728" lvl="3" indent="0" defTabSz="360000">
              <a:buNone/>
            </a:pPr>
            <a:r>
              <a:rPr lang="en-US" sz="2000">
                <a:solidFill>
                  <a:srgbClr val="0070C0"/>
                </a:solidFill>
                <a:latin typeface="Consolas" pitchFamily="49" charset="0"/>
                <a:cs typeface="Consolas" pitchFamily="49" charset="0"/>
              </a:rPr>
              <a:t>let </a:t>
            </a:r>
            <a:r>
              <a:rPr lang="ru-RU" sz="2000">
                <a:latin typeface="Consolas" pitchFamily="49" charset="0"/>
                <a:cs typeface="Consolas" pitchFamily="49" charset="0"/>
              </a:rPr>
              <a:t>str</a:t>
            </a:r>
            <a:r>
              <a:rPr lang="ru-RU" sz="2000" dirty="0">
                <a:latin typeface="Consolas" pitchFamily="49" charset="0"/>
                <a:cs typeface="Consolas" pitchFamily="49" charset="0"/>
              </a:rPr>
              <a:t> = '</a:t>
            </a:r>
            <a:r>
              <a:rPr lang="en-US" sz="2000" dirty="0">
                <a:latin typeface="Consolas" pitchFamily="49" charset="0"/>
                <a:cs typeface="Consolas" pitchFamily="49" charset="0"/>
              </a:rPr>
              <a:t>Single quotes will do too</a:t>
            </a:r>
            <a:r>
              <a:rPr lang="ru-RU" sz="2000" dirty="0">
                <a:latin typeface="Consolas" pitchFamily="49" charset="0"/>
                <a:cs typeface="Consolas" pitchFamily="49" charset="0"/>
              </a:rPr>
              <a:t>';</a:t>
            </a:r>
          </a:p>
          <a:p>
            <a:pPr marL="0" lvl="1" algn="just" defTabSz="360000"/>
            <a:endParaRPr lang="ru-RU" dirty="0">
              <a:cs typeface="Arial" panose="020B0604020202020204" pitchFamily="34" charset="0"/>
            </a:endParaRPr>
          </a:p>
          <a:p>
            <a:pPr marL="0" lvl="1" algn="just" defTabSz="360000"/>
            <a:r>
              <a:rPr lang="en-US" dirty="0">
                <a:cs typeface="Arial" panose="020B0604020202020204" pitchFamily="34" charset="0"/>
              </a:rPr>
              <a:t>In JavaScript, </a:t>
            </a:r>
            <a:r>
              <a:rPr lang="en-US" b="1" dirty="0">
                <a:solidFill>
                  <a:srgbClr val="7030A0"/>
                </a:solidFill>
                <a:cs typeface="Arial" panose="020B0604020202020204" pitchFamily="34" charset="0"/>
              </a:rPr>
              <a:t>single</a:t>
            </a:r>
            <a:r>
              <a:rPr lang="en-US" dirty="0">
                <a:solidFill>
                  <a:srgbClr val="7030A0"/>
                </a:solidFill>
                <a:cs typeface="Arial" panose="020B0604020202020204" pitchFamily="34" charset="0"/>
              </a:rPr>
              <a:t> </a:t>
            </a:r>
            <a:r>
              <a:rPr lang="en-US" dirty="0">
                <a:cs typeface="Arial" panose="020B0604020202020204" pitchFamily="34" charset="0"/>
              </a:rPr>
              <a:t>and </a:t>
            </a:r>
            <a:r>
              <a:rPr lang="en-US" b="1" dirty="0">
                <a:solidFill>
                  <a:srgbClr val="7030A0"/>
                </a:solidFill>
                <a:cs typeface="Arial" panose="020B0604020202020204" pitchFamily="34" charset="0"/>
              </a:rPr>
              <a:t>double</a:t>
            </a:r>
            <a:r>
              <a:rPr lang="en-US" dirty="0">
                <a:solidFill>
                  <a:srgbClr val="7030A0"/>
                </a:solidFill>
                <a:cs typeface="Arial" panose="020B0604020202020204" pitchFamily="34" charset="0"/>
              </a:rPr>
              <a:t> </a:t>
            </a:r>
            <a:r>
              <a:rPr lang="en-US" dirty="0">
                <a:cs typeface="Arial" panose="020B0604020202020204" pitchFamily="34" charset="0"/>
              </a:rPr>
              <a:t>quotes are </a:t>
            </a:r>
            <a:r>
              <a:rPr lang="en-US" b="1" dirty="0">
                <a:solidFill>
                  <a:srgbClr val="7030A0"/>
                </a:solidFill>
                <a:cs typeface="Arial" panose="020B0604020202020204" pitchFamily="34" charset="0"/>
              </a:rPr>
              <a:t>equal</a:t>
            </a:r>
            <a:r>
              <a:rPr lang="en-US" dirty="0">
                <a:cs typeface="Arial" panose="020B0604020202020204" pitchFamily="34" charset="0"/>
              </a:rPr>
              <a:t>. You can use either one or the other. Stick to the code of </a:t>
            </a:r>
            <a:r>
              <a:rPr lang="en-US" b="1" dirty="0">
                <a:solidFill>
                  <a:srgbClr val="7030A0"/>
                </a:solidFill>
                <a:cs typeface="Arial" panose="020B0604020202020204" pitchFamily="34" charset="0"/>
              </a:rPr>
              <a:t>one paw style</a:t>
            </a:r>
            <a:r>
              <a:rPr lang="en-US" dirty="0">
                <a:cs typeface="Arial" panose="020B0604020202020204" pitchFamily="34" charset="0"/>
              </a:rPr>
              <a:t>.</a:t>
            </a:r>
            <a:endParaRPr lang="ru-RU" dirty="0">
              <a:cs typeface="Arial" panose="020B0604020202020204" pitchFamily="34" charset="0"/>
            </a:endParaRPr>
          </a:p>
          <a:p>
            <a:pPr marL="0" lvl="1" algn="just" defTabSz="360000"/>
            <a:endParaRPr lang="en-US" dirty="0">
              <a:cs typeface="Arial" panose="020B0604020202020204" pitchFamily="34" charset="0"/>
            </a:endParaRPr>
          </a:p>
          <a:p>
            <a:pPr marL="0" lvl="1" algn="just" defTabSz="360000"/>
            <a:endParaRPr lang="ru-RU" dirty="0">
              <a:cs typeface="Arial" panose="020B0604020202020204" pitchFamily="34" charset="0"/>
            </a:endParaRPr>
          </a:p>
          <a:p>
            <a:pPr marL="0" lvl="1" algn="just" defTabSz="360000"/>
            <a:r>
              <a:rPr lang="en-US" b="1" dirty="0">
                <a:solidFill>
                  <a:srgbClr val="7030A0"/>
                </a:solidFill>
                <a:cs typeface="Arial" panose="020B0604020202020204" pitchFamily="34" charset="0"/>
              </a:rPr>
              <a:t>Boolean</a:t>
            </a:r>
            <a:r>
              <a:rPr lang="en-US" dirty="0">
                <a:solidFill>
                  <a:srgbClr val="7030A0"/>
                </a:solidFill>
                <a:cs typeface="Arial" panose="020B0604020202020204" pitchFamily="34" charset="0"/>
              </a:rPr>
              <a:t> </a:t>
            </a:r>
            <a:r>
              <a:rPr lang="en-US" dirty="0">
                <a:cs typeface="Arial" panose="020B0604020202020204" pitchFamily="34" charset="0"/>
              </a:rPr>
              <a:t>–</a:t>
            </a:r>
            <a:r>
              <a:rPr lang="ru-RU" dirty="0">
                <a:cs typeface="Arial" panose="020B0604020202020204" pitchFamily="34" charset="0"/>
              </a:rPr>
              <a:t> </a:t>
            </a:r>
            <a:r>
              <a:rPr lang="en-US" dirty="0"/>
              <a:t>logical data type. It has only two values -</a:t>
            </a:r>
            <a:r>
              <a:rPr lang="ru-RU" dirty="0">
                <a:cs typeface="Arial" panose="020B0604020202020204" pitchFamily="34" charset="0"/>
              </a:rPr>
              <a:t> </a:t>
            </a:r>
            <a:r>
              <a:rPr lang="ru-RU" b="1" dirty="0" err="1">
                <a:solidFill>
                  <a:srgbClr val="7030A0"/>
                </a:solidFill>
                <a:cs typeface="Arial" panose="020B0604020202020204" pitchFamily="34" charset="0"/>
              </a:rPr>
              <a:t>true</a:t>
            </a:r>
            <a:r>
              <a:rPr lang="ru-RU" dirty="0">
                <a:solidFill>
                  <a:srgbClr val="7030A0"/>
                </a:solidFill>
                <a:cs typeface="Arial" panose="020B0604020202020204" pitchFamily="34" charset="0"/>
              </a:rPr>
              <a:t> </a:t>
            </a:r>
            <a:r>
              <a:rPr lang="en-US" dirty="0">
                <a:cs typeface="Arial" panose="020B0604020202020204" pitchFamily="34" charset="0"/>
              </a:rPr>
              <a:t>and</a:t>
            </a:r>
            <a:r>
              <a:rPr lang="ru-RU" dirty="0">
                <a:cs typeface="Arial" panose="020B0604020202020204" pitchFamily="34" charset="0"/>
              </a:rPr>
              <a:t> </a:t>
            </a:r>
            <a:r>
              <a:rPr lang="ru-RU" b="1" dirty="0" err="1">
                <a:solidFill>
                  <a:srgbClr val="7030A0"/>
                </a:solidFill>
                <a:cs typeface="Arial" panose="020B0604020202020204" pitchFamily="34" charset="0"/>
              </a:rPr>
              <a:t>false</a:t>
            </a:r>
            <a:r>
              <a:rPr lang="en-US" dirty="0">
                <a:cs typeface="Arial" panose="020B0604020202020204" pitchFamily="34" charset="0"/>
              </a:rPr>
              <a:t>.</a:t>
            </a:r>
            <a:endParaRPr lang="ru-RU" dirty="0">
              <a:cs typeface="Arial" panose="020B0604020202020204" pitchFamily="34" charset="0"/>
            </a:endParaRPr>
          </a:p>
          <a:p>
            <a:pPr marL="0" lvl="1" algn="just" defTabSz="360000"/>
            <a:endParaRPr lang="ru-RU" dirty="0">
              <a:cs typeface="Arial" panose="020B0604020202020204" pitchFamily="34" charset="0"/>
            </a:endParaRPr>
          </a:p>
          <a:p>
            <a:pPr marL="0" lvl="1" algn="just" defTabSz="360000">
              <a:spcAft>
                <a:spcPts val="600"/>
              </a:spcAft>
            </a:pPr>
            <a:r>
              <a:rPr lang="en-US" dirty="0">
                <a:cs typeface="Arial" panose="020B0604020202020204" pitchFamily="34" charset="0"/>
              </a:rPr>
              <a:t>Typically, this type is used to store yes/no values:</a:t>
            </a:r>
          </a:p>
          <a:p>
            <a:pPr marL="685728" lvl="3" indent="0" algn="just" defTabSz="360000">
              <a:spcAft>
                <a:spcPts val="600"/>
              </a:spcAft>
              <a:buNone/>
            </a:pPr>
            <a:r>
              <a:rPr lang="en-US" sz="2000" dirty="0">
                <a:solidFill>
                  <a:srgbClr val="0070C0"/>
                </a:solidFill>
                <a:latin typeface="Consolas" pitchFamily="49" charset="0"/>
                <a:cs typeface="Consolas" pitchFamily="49" charset="0"/>
              </a:rPr>
              <a:t>let</a:t>
            </a:r>
            <a:r>
              <a:rPr lang="ru-RU" sz="2000" dirty="0">
                <a:solidFill>
                  <a:schemeClr val="accent4">
                    <a:lumMod val="50000"/>
                  </a:schemeClr>
                </a:solidFill>
                <a:latin typeface="Consolas" pitchFamily="49" charset="0"/>
                <a:cs typeface="Consolas" pitchFamily="49" charset="0"/>
              </a:rPr>
              <a:t> </a:t>
            </a:r>
            <a:r>
              <a:rPr lang="en-US" sz="2000" dirty="0" err="1">
                <a:latin typeface="Consolas" pitchFamily="49" charset="0"/>
                <a:cs typeface="Consolas" pitchFamily="49" charset="0"/>
              </a:rPr>
              <a:t>isValid</a:t>
            </a:r>
            <a:r>
              <a:rPr lang="ru-RU" sz="2000" dirty="0">
                <a:latin typeface="Consolas" pitchFamily="49" charset="0"/>
                <a:cs typeface="Consolas" pitchFamily="49" charset="0"/>
              </a:rPr>
              <a:t> = </a:t>
            </a:r>
            <a:r>
              <a:rPr lang="ru-RU" sz="2000" dirty="0" err="1">
                <a:solidFill>
                  <a:srgbClr val="7030A0"/>
                </a:solidFill>
                <a:latin typeface="Consolas" pitchFamily="49" charset="0"/>
                <a:cs typeface="Consolas" pitchFamily="49" charset="0"/>
              </a:rPr>
              <a:t>true</a:t>
            </a:r>
            <a:r>
              <a:rPr lang="ru-RU" sz="2000" dirty="0">
                <a:latin typeface="Consolas" pitchFamily="49" charset="0"/>
                <a:cs typeface="Consolas" pitchFamily="49" charset="0"/>
              </a:rPr>
              <a:t>;</a:t>
            </a:r>
            <a:endParaRPr lang="ru-RU" sz="2000" dirty="0">
              <a:solidFill>
                <a:srgbClr val="00B050"/>
              </a:solidFill>
              <a:latin typeface="Consolas" pitchFamily="49" charset="0"/>
              <a:cs typeface="Consolas" pitchFamily="49" charset="0"/>
            </a:endParaRPr>
          </a:p>
          <a:p>
            <a:pPr marL="685728" lvl="3" indent="0" defTabSz="360000">
              <a:buNone/>
            </a:pPr>
            <a:r>
              <a:rPr lang="en-US" sz="2000" dirty="0" err="1">
                <a:latin typeface="Consolas" pitchFamily="49" charset="0"/>
                <a:cs typeface="Consolas" pitchFamily="49" charset="0"/>
              </a:rPr>
              <a:t>isValid</a:t>
            </a:r>
            <a:r>
              <a:rPr lang="ru-RU" sz="2000" dirty="0">
                <a:latin typeface="Consolas" pitchFamily="49" charset="0"/>
                <a:cs typeface="Consolas" pitchFamily="49" charset="0"/>
              </a:rPr>
              <a:t> = </a:t>
            </a:r>
            <a:r>
              <a:rPr lang="ru-RU" sz="2000" dirty="0" err="1">
                <a:solidFill>
                  <a:srgbClr val="7030A0"/>
                </a:solidFill>
                <a:latin typeface="Consolas" pitchFamily="49" charset="0"/>
                <a:cs typeface="Consolas" pitchFamily="49" charset="0"/>
              </a:rPr>
              <a:t>false</a:t>
            </a:r>
            <a:r>
              <a:rPr lang="ru-RU" sz="2000" dirty="0">
                <a:latin typeface="Consolas" pitchFamily="49" charset="0"/>
                <a:cs typeface="Consolas" pitchFamily="49" charset="0"/>
              </a:rPr>
              <a:t>;</a:t>
            </a:r>
            <a:endParaRPr lang="ru-RU" sz="2000" dirty="0">
              <a:solidFill>
                <a:srgbClr val="00B050"/>
              </a:solidFill>
              <a:latin typeface="Consolas" pitchFamily="49" charset="0"/>
              <a:cs typeface="Consolas"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Data types. String. Boolean</a:t>
            </a:r>
          </a:p>
        </p:txBody>
      </p:sp>
    </p:spTree>
    <p:extLst>
      <p:ext uri="{BB962C8B-B14F-4D97-AF65-F5344CB8AC3E}">
        <p14:creationId xmlns:p14="http://schemas.microsoft.com/office/powerpoint/2010/main" val="42316774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73998"/>
            <a:ext cx="11494709" cy="4535482"/>
          </a:xfrm>
        </p:spPr>
        <p:txBody>
          <a:bodyPr rtlCol="0">
            <a:noAutofit/>
          </a:bodyPr>
          <a:lstStyle/>
          <a:p>
            <a:pPr marL="0" lvl="1" algn="just" defTabSz="360000"/>
            <a:r>
              <a:rPr lang="ru-RU" sz="2000" b="1" dirty="0" err="1">
                <a:solidFill>
                  <a:srgbClr val="7030A0"/>
                </a:solidFill>
                <a:cs typeface="Arial" panose="020B0604020202020204" pitchFamily="34" charset="0"/>
              </a:rPr>
              <a:t>null</a:t>
            </a:r>
            <a:r>
              <a:rPr lang="ru-RU" sz="2000" dirty="0">
                <a:cs typeface="Arial" panose="020B0604020202020204" pitchFamily="34" charset="0"/>
              </a:rPr>
              <a:t> – </a:t>
            </a:r>
            <a:r>
              <a:rPr lang="en-US" sz="2000" dirty="0">
                <a:cs typeface="Arial" panose="020B0604020202020204" pitchFamily="34" charset="0"/>
              </a:rPr>
              <a:t>separate type consisting of a single null value. Assigning a value of null means that the variable has some undefined value (not a number, not a string, not a </a:t>
            </a:r>
            <a:r>
              <a:rPr lang="en-US" sz="2000" dirty="0" err="1">
                <a:cs typeface="Arial" panose="020B0604020202020204" pitchFamily="34" charset="0"/>
              </a:rPr>
              <a:t>boolean</a:t>
            </a:r>
            <a:r>
              <a:rPr lang="en-US" sz="2000" dirty="0">
                <a:cs typeface="Arial" panose="020B0604020202020204" pitchFamily="34" charset="0"/>
              </a:rPr>
              <a:t> value), but still it has a value</a:t>
            </a:r>
            <a:r>
              <a:rPr lang="ru-RU" sz="2000" dirty="0">
                <a:cs typeface="Arial" panose="020B0604020202020204" pitchFamily="34" charset="0"/>
              </a:rPr>
              <a:t>:</a:t>
            </a:r>
          </a:p>
          <a:p>
            <a:pPr marL="0" lvl="1" defTabSz="360000"/>
            <a:r>
              <a:rPr lang="ru-RU" sz="1800" dirty="0" err="1">
                <a:solidFill>
                  <a:srgbClr val="0070C0"/>
                </a:solidFill>
                <a:latin typeface="Consolas" pitchFamily="49" charset="0"/>
                <a:cs typeface="Consolas" pitchFamily="49" charset="0"/>
              </a:rPr>
              <a:t>var</a:t>
            </a:r>
            <a:r>
              <a:rPr lang="ru-RU" sz="1800" dirty="0">
                <a:solidFill>
                  <a:schemeClr val="accent4">
                    <a:lumMod val="50000"/>
                  </a:schemeClr>
                </a:solidFill>
                <a:latin typeface="Consolas" pitchFamily="49" charset="0"/>
                <a:cs typeface="Consolas" pitchFamily="49" charset="0"/>
              </a:rPr>
              <a:t> </a:t>
            </a:r>
            <a:r>
              <a:rPr lang="ru-RU" sz="1800" dirty="0" err="1">
                <a:latin typeface="Consolas" pitchFamily="49" charset="0"/>
                <a:cs typeface="Consolas" pitchFamily="49" charset="0"/>
              </a:rPr>
              <a:t>age</a:t>
            </a:r>
            <a:r>
              <a:rPr lang="ru-RU" sz="1800" dirty="0">
                <a:latin typeface="Consolas" pitchFamily="49" charset="0"/>
                <a:cs typeface="Consolas" pitchFamily="49" charset="0"/>
              </a:rPr>
              <a:t> = 15;</a:t>
            </a:r>
          </a:p>
          <a:p>
            <a:pPr marL="0" lvl="1" defTabSz="360000"/>
            <a:r>
              <a:rPr lang="en-US" sz="1800" dirty="0">
                <a:latin typeface="Consolas" pitchFamily="49" charset="0"/>
                <a:cs typeface="Consolas" pitchFamily="49" charset="0"/>
              </a:rPr>
              <a:t>age = </a:t>
            </a:r>
            <a:r>
              <a:rPr lang="en-US" sz="1800" dirty="0">
                <a:solidFill>
                  <a:srgbClr val="FF0000"/>
                </a:solidFill>
                <a:latin typeface="Consolas" pitchFamily="49" charset="0"/>
                <a:cs typeface="Consolas" pitchFamily="49" charset="0"/>
              </a:rPr>
              <a:t>null</a:t>
            </a:r>
            <a:r>
              <a:rPr lang="en-US" sz="1800" dirty="0">
                <a:latin typeface="Consolas" pitchFamily="49" charset="0"/>
                <a:cs typeface="Consolas" pitchFamily="49" charset="0"/>
              </a:rPr>
              <a:t>; </a:t>
            </a:r>
            <a:r>
              <a:rPr lang="en-US" sz="1800" dirty="0">
                <a:solidFill>
                  <a:schemeClr val="bg1">
                    <a:lumMod val="50000"/>
                  </a:schemeClr>
                </a:solidFill>
                <a:latin typeface="Consolas" pitchFamily="49" charset="0"/>
                <a:cs typeface="Consolas" pitchFamily="49" charset="0"/>
              </a:rPr>
              <a:t>// Value deletion</a:t>
            </a:r>
            <a:endParaRPr lang="ru-RU" sz="1800" dirty="0">
              <a:solidFill>
                <a:schemeClr val="bg1">
                  <a:lumMod val="50000"/>
                </a:schemeClr>
              </a:solidFill>
              <a:latin typeface="Consolas" pitchFamily="49" charset="0"/>
              <a:cs typeface="Consolas" pitchFamily="49" charset="0"/>
            </a:endParaRPr>
          </a:p>
          <a:p>
            <a:pPr marL="0" lvl="1" algn="just" defTabSz="360000"/>
            <a:endParaRPr lang="ru-RU" sz="1800" dirty="0">
              <a:cs typeface="Arial" panose="020B0604020202020204" pitchFamily="34" charset="0"/>
            </a:endParaRPr>
          </a:p>
          <a:p>
            <a:pPr marL="0" lvl="1" algn="just" defTabSz="360000"/>
            <a:r>
              <a:rPr lang="ru-RU" sz="2000" b="1" dirty="0" err="1">
                <a:solidFill>
                  <a:srgbClr val="7030A0"/>
                </a:solidFill>
                <a:cs typeface="Arial" panose="020B0604020202020204" pitchFamily="34" charset="0"/>
              </a:rPr>
              <a:t>undefined</a:t>
            </a:r>
            <a:r>
              <a:rPr lang="ru-RU" sz="2000" dirty="0">
                <a:cs typeface="Arial" panose="020B0604020202020204" pitchFamily="34" charset="0"/>
              </a:rPr>
              <a:t> – </a:t>
            </a:r>
            <a:r>
              <a:rPr lang="en-US" sz="2000" dirty="0">
                <a:cs typeface="Arial" panose="020B0604020202020204" pitchFamily="34" charset="0"/>
              </a:rPr>
              <a:t>special value, which, like null, forms its own type. It makes sense: </a:t>
            </a:r>
            <a:r>
              <a:rPr lang="en-US" sz="2000" b="1" dirty="0">
                <a:solidFill>
                  <a:srgbClr val="7030A0"/>
                </a:solidFill>
                <a:cs typeface="Arial" panose="020B0604020202020204" pitchFamily="34" charset="0"/>
              </a:rPr>
              <a:t>No value assigned</a:t>
            </a:r>
            <a:r>
              <a:rPr lang="en-US" sz="2000" dirty="0">
                <a:cs typeface="Arial" panose="020B0604020202020204" pitchFamily="34" charset="0"/>
              </a:rPr>
              <a:t>.</a:t>
            </a:r>
            <a:endParaRPr lang="uk-UA" sz="2000" b="1" dirty="0">
              <a:cs typeface="Arial" panose="020B0604020202020204" pitchFamily="34" charset="0"/>
            </a:endParaRPr>
          </a:p>
          <a:p>
            <a:pPr marL="0" lvl="1" algn="just" defTabSz="360000"/>
            <a:endParaRPr lang="ru-RU" sz="2000" dirty="0">
              <a:cs typeface="Arial" panose="020B0604020202020204" pitchFamily="34" charset="0"/>
            </a:endParaRPr>
          </a:p>
          <a:p>
            <a:pPr marL="0" lvl="1" algn="just" defTabSz="360000"/>
            <a:r>
              <a:rPr lang="en-US" sz="2000" dirty="0">
                <a:cs typeface="Arial" panose="020B0604020202020204" pitchFamily="34" charset="0"/>
              </a:rPr>
              <a:t>If a variable is </a:t>
            </a:r>
            <a:r>
              <a:rPr lang="en-US" sz="2000" b="1" dirty="0">
                <a:solidFill>
                  <a:srgbClr val="7030A0"/>
                </a:solidFill>
                <a:cs typeface="Arial" panose="020B0604020202020204" pitchFamily="34" charset="0"/>
              </a:rPr>
              <a:t>declared</a:t>
            </a:r>
            <a:r>
              <a:rPr lang="en-US" sz="2000" dirty="0">
                <a:cs typeface="Arial" panose="020B0604020202020204" pitchFamily="34" charset="0"/>
              </a:rPr>
              <a:t>, but </a:t>
            </a:r>
            <a:r>
              <a:rPr lang="en-US" sz="2000" b="1" dirty="0">
                <a:solidFill>
                  <a:srgbClr val="7030A0"/>
                </a:solidFill>
                <a:cs typeface="Arial" panose="020B0604020202020204" pitchFamily="34" charset="0"/>
              </a:rPr>
              <a:t>nothing is written to it</a:t>
            </a:r>
            <a:r>
              <a:rPr lang="en-US" sz="2000" dirty="0">
                <a:cs typeface="Arial" panose="020B0604020202020204" pitchFamily="34" charset="0"/>
              </a:rPr>
              <a:t>, then its value is just </a:t>
            </a:r>
            <a:r>
              <a:rPr lang="en-US" sz="2000" b="1" dirty="0">
                <a:solidFill>
                  <a:srgbClr val="7030A0"/>
                </a:solidFill>
                <a:cs typeface="Arial" panose="020B0604020202020204" pitchFamily="34" charset="0"/>
              </a:rPr>
              <a:t>undefined</a:t>
            </a:r>
            <a:r>
              <a:rPr lang="ru-RU" sz="2000" dirty="0">
                <a:cs typeface="Arial" panose="020B0604020202020204" pitchFamily="34" charset="0"/>
              </a:rPr>
              <a:t>:</a:t>
            </a:r>
          </a:p>
          <a:p>
            <a:pPr marL="0" lvl="1" defTabSz="360000"/>
            <a:r>
              <a:rPr lang="ru-RU" sz="1800" dirty="0" err="1">
                <a:solidFill>
                  <a:srgbClr val="0070C0"/>
                </a:solidFill>
                <a:latin typeface="Consolas" pitchFamily="49" charset="0"/>
                <a:cs typeface="Consolas" pitchFamily="49" charset="0"/>
              </a:rPr>
              <a:t>var</a:t>
            </a:r>
            <a:r>
              <a:rPr lang="ru-RU" sz="1800" dirty="0">
                <a:solidFill>
                  <a:schemeClr val="accent4">
                    <a:lumMod val="50000"/>
                  </a:schemeClr>
                </a:solidFill>
                <a:latin typeface="Consolas" pitchFamily="49" charset="0"/>
                <a:cs typeface="Consolas" pitchFamily="49" charset="0"/>
              </a:rPr>
              <a:t> </a:t>
            </a:r>
            <a:r>
              <a:rPr lang="ru-RU" sz="1800" dirty="0">
                <a:latin typeface="Consolas" pitchFamily="49" charset="0"/>
                <a:cs typeface="Consolas" pitchFamily="49" charset="0"/>
              </a:rPr>
              <a:t>u;</a:t>
            </a:r>
          </a:p>
          <a:p>
            <a:pPr marL="0" lvl="1" defTabSz="360000"/>
            <a:r>
              <a:rPr lang="en-US" sz="1800" dirty="0">
                <a:latin typeface="Consolas" pitchFamily="49" charset="0"/>
                <a:cs typeface="Consolas" pitchFamily="49" charset="0"/>
              </a:rPr>
              <a:t>console.log</a:t>
            </a:r>
            <a:r>
              <a:rPr lang="ru-RU" sz="1800" dirty="0">
                <a:latin typeface="Consolas" pitchFamily="49" charset="0"/>
                <a:cs typeface="Consolas" pitchFamily="49" charset="0"/>
              </a:rPr>
              <a:t>(u); </a:t>
            </a:r>
            <a:r>
              <a:rPr lang="ru-RU" sz="1800" dirty="0">
                <a:solidFill>
                  <a:schemeClr val="bg1">
                    <a:lumMod val="50000"/>
                  </a:schemeClr>
                </a:solidFill>
                <a:latin typeface="Consolas" pitchFamily="49" charset="0"/>
                <a:cs typeface="Consolas" pitchFamily="49" charset="0"/>
              </a:rPr>
              <a:t>// </a:t>
            </a:r>
            <a:r>
              <a:rPr lang="ru-RU" sz="1800" dirty="0" err="1">
                <a:solidFill>
                  <a:schemeClr val="bg1">
                    <a:lumMod val="50000"/>
                  </a:schemeClr>
                </a:solidFill>
                <a:latin typeface="Consolas" pitchFamily="49" charset="0"/>
                <a:cs typeface="Consolas" pitchFamily="49" charset="0"/>
              </a:rPr>
              <a:t>undefined</a:t>
            </a:r>
            <a:endParaRPr lang="ru-RU" sz="1800" dirty="0">
              <a:solidFill>
                <a:schemeClr val="bg1">
                  <a:lumMod val="50000"/>
                </a:schemeClr>
              </a:solidFill>
              <a:latin typeface="Consolas" pitchFamily="49" charset="0"/>
              <a:cs typeface="Consolas" pitchFamily="49" charset="0"/>
            </a:endParaRPr>
          </a:p>
          <a:p>
            <a:pPr marL="0" lvl="1" algn="just" defTabSz="360000"/>
            <a:endParaRPr lang="ru-RU" sz="1800" dirty="0">
              <a:cs typeface="Arial" panose="020B0604020202020204" pitchFamily="34" charset="0"/>
            </a:endParaRPr>
          </a:p>
          <a:p>
            <a:pPr marL="0" lvl="1" algn="just" defTabSz="360000"/>
            <a:r>
              <a:rPr lang="en-US" sz="2000" dirty="0">
                <a:cs typeface="Arial" panose="020B0604020202020204" pitchFamily="34" charset="0"/>
              </a:rPr>
              <a:t>You can </a:t>
            </a:r>
            <a:r>
              <a:rPr lang="en-US" sz="2000" b="1" dirty="0">
                <a:solidFill>
                  <a:srgbClr val="7030A0"/>
                </a:solidFill>
                <a:cs typeface="Arial" panose="020B0604020202020204" pitchFamily="34" charset="0"/>
              </a:rPr>
              <a:t>assign</a:t>
            </a:r>
            <a:r>
              <a:rPr lang="en-US" sz="2000" dirty="0">
                <a:cs typeface="Arial" panose="020B0604020202020204" pitchFamily="34" charset="0"/>
              </a:rPr>
              <a:t> undefined and explicitly</a:t>
            </a:r>
            <a:r>
              <a:rPr lang="ru-RU" sz="2000" dirty="0">
                <a:cs typeface="Arial" panose="020B0604020202020204" pitchFamily="34" charset="0"/>
              </a:rPr>
              <a:t>:</a:t>
            </a:r>
          </a:p>
          <a:p>
            <a:pPr marL="0" lvl="1" defTabSz="360000"/>
            <a:r>
              <a:rPr lang="en-US" sz="1800" dirty="0">
                <a:solidFill>
                  <a:srgbClr val="0070C0"/>
                </a:solidFill>
                <a:latin typeface="Consolas" pitchFamily="49" charset="0"/>
                <a:cs typeface="Consolas" pitchFamily="49" charset="0"/>
              </a:rPr>
              <a:t>let</a:t>
            </a:r>
            <a:r>
              <a:rPr lang="ru-RU" sz="1800" dirty="0">
                <a:solidFill>
                  <a:schemeClr val="accent4">
                    <a:lumMod val="50000"/>
                  </a:schemeClr>
                </a:solidFill>
                <a:latin typeface="Consolas" pitchFamily="49" charset="0"/>
                <a:cs typeface="Consolas" pitchFamily="49" charset="0"/>
              </a:rPr>
              <a:t> </a:t>
            </a:r>
            <a:r>
              <a:rPr lang="ru-RU" sz="1800" dirty="0">
                <a:latin typeface="Consolas" pitchFamily="49" charset="0"/>
                <a:cs typeface="Consolas" pitchFamily="49" charset="0"/>
              </a:rPr>
              <a:t>x = 123;</a:t>
            </a:r>
          </a:p>
          <a:p>
            <a:pPr marL="0" lvl="1" defTabSz="360000"/>
            <a:r>
              <a:rPr lang="ru-RU" sz="1800" dirty="0">
                <a:latin typeface="Consolas" pitchFamily="49" charset="0"/>
                <a:cs typeface="Consolas" pitchFamily="49" charset="0"/>
              </a:rPr>
              <a:t>x = </a:t>
            </a:r>
            <a:r>
              <a:rPr lang="ru-RU" sz="1800" dirty="0" err="1">
                <a:solidFill>
                  <a:srgbClr val="FF0000"/>
                </a:solidFill>
                <a:latin typeface="Consolas" pitchFamily="49" charset="0"/>
                <a:cs typeface="Consolas" pitchFamily="49" charset="0"/>
              </a:rPr>
              <a:t>undefined</a:t>
            </a:r>
            <a:r>
              <a:rPr lang="ru-RU" sz="1800" dirty="0">
                <a:latin typeface="Consolas" pitchFamily="49" charset="0"/>
                <a:cs typeface="Consolas" pitchFamily="49" charset="0"/>
              </a:rPr>
              <a:t>;</a:t>
            </a:r>
          </a:p>
          <a:p>
            <a:pPr marL="0" lvl="1" algn="just" defTabSz="360000"/>
            <a:endParaRPr lang="ru-RU" sz="1800"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Data types. null. undefined</a:t>
            </a:r>
          </a:p>
        </p:txBody>
      </p:sp>
      <p:sp>
        <p:nvSpPr>
          <p:cNvPr id="4" name="Скругленный прямоугольник 3"/>
          <p:cNvSpPr/>
          <p:nvPr/>
        </p:nvSpPr>
        <p:spPr>
          <a:xfrm>
            <a:off x="645047" y="5890437"/>
            <a:ext cx="8817930" cy="818708"/>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lvl="1" algn="just" defTabSz="360000"/>
            <a:r>
              <a:rPr lang="en-US" sz="2000" dirty="0">
                <a:cs typeface="Arial" panose="020B0604020202020204" pitchFamily="34" charset="0"/>
              </a:rPr>
              <a:t>In the explicit form, </a:t>
            </a:r>
            <a:r>
              <a:rPr lang="en-US" sz="2000" b="1" dirty="0">
                <a:cs typeface="Arial" panose="020B0604020202020204" pitchFamily="34" charset="0"/>
              </a:rPr>
              <a:t>undefined</a:t>
            </a:r>
            <a:r>
              <a:rPr lang="en-US" sz="2000" dirty="0">
                <a:cs typeface="Arial" panose="020B0604020202020204" pitchFamily="34" charset="0"/>
              </a:rPr>
              <a:t> is usually not assigned, since this contradicts its meaning. Null is used to write to a variable </a:t>
            </a:r>
            <a:r>
              <a:rPr lang="en-US" sz="2000" b="1" dirty="0">
                <a:cs typeface="Arial" panose="020B0604020202020204" pitchFamily="34" charset="0"/>
              </a:rPr>
              <a:t>null</a:t>
            </a:r>
            <a:endParaRPr lang="en-US" sz="2000" b="1" i="1" dirty="0">
              <a:cs typeface="Arial" panose="020B0604020202020204" pitchFamily="34" charset="0"/>
            </a:endParaRPr>
          </a:p>
        </p:txBody>
      </p:sp>
      <p:sp>
        <p:nvSpPr>
          <p:cNvPr id="5" name="Прямоугольник 4"/>
          <p:cNvSpPr/>
          <p:nvPr/>
        </p:nvSpPr>
        <p:spPr>
          <a:xfrm>
            <a:off x="96127" y="5791959"/>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42316774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p:txBody>
          <a:bodyPr rtlCol="0">
            <a:noAutofit/>
          </a:bodyPr>
          <a:lstStyle/>
          <a:p>
            <a:pPr marL="0" lvl="1" algn="just" defTabSz="360000"/>
            <a:r>
              <a:rPr lang="en-US" dirty="0"/>
              <a:t>The </a:t>
            </a:r>
            <a:r>
              <a:rPr lang="en-US" b="1" dirty="0">
                <a:solidFill>
                  <a:srgbClr val="7030A0"/>
                </a:solidFill>
              </a:rPr>
              <a:t>object type</a:t>
            </a:r>
            <a:r>
              <a:rPr lang="en-US" dirty="0"/>
              <a:t> represents a complex object. The simplest definition of an object is represented by curly brackets:</a:t>
            </a:r>
          </a:p>
          <a:p>
            <a:pPr marL="457152" lvl="2" algn="just" defTabSz="360000"/>
            <a:r>
              <a:rPr lang="en-US" sz="2000" dirty="0">
                <a:solidFill>
                  <a:srgbClr val="0070C0"/>
                </a:solidFill>
                <a:latin typeface="Consolas" pitchFamily="49" charset="0"/>
                <a:cs typeface="Consolas" pitchFamily="49" charset="0"/>
              </a:rPr>
              <a:t>let </a:t>
            </a:r>
            <a:r>
              <a:rPr lang="en-US" sz="2000" dirty="0" err="1">
                <a:latin typeface="Consolas" pitchFamily="49" charset="0"/>
                <a:cs typeface="Consolas" pitchFamily="49" charset="0"/>
              </a:rPr>
              <a:t>newObj</a:t>
            </a:r>
            <a:r>
              <a:rPr lang="en-US" sz="2000" dirty="0">
                <a:latin typeface="Consolas" pitchFamily="49" charset="0"/>
                <a:cs typeface="Consolas" pitchFamily="49" charset="0"/>
              </a:rPr>
              <a:t> = {};</a:t>
            </a:r>
          </a:p>
          <a:p>
            <a:pPr marL="457152" lvl="2" algn="just" defTabSz="360000"/>
            <a:endParaRPr lang="en-US" sz="2000" dirty="0">
              <a:latin typeface="Consolas" pitchFamily="49" charset="0"/>
              <a:cs typeface="Consolas" pitchFamily="49" charset="0"/>
            </a:endParaRPr>
          </a:p>
          <a:p>
            <a:pPr marL="457152" lvl="2" defTabSz="360000"/>
            <a:r>
              <a:rPr lang="en-US" sz="2000" dirty="0">
                <a:solidFill>
                  <a:srgbClr val="0070C0"/>
                </a:solidFill>
                <a:latin typeface="Consolas" pitchFamily="49" charset="0"/>
                <a:cs typeface="Consolas" pitchFamily="49" charset="0"/>
              </a:rPr>
              <a:t>let </a:t>
            </a:r>
            <a:r>
              <a:rPr lang="en-US" sz="2000" dirty="0">
                <a:latin typeface="Consolas" pitchFamily="49" charset="0"/>
                <a:cs typeface="Consolas" pitchFamily="49" charset="0"/>
              </a:rPr>
              <a:t>user = {</a:t>
            </a:r>
          </a:p>
          <a:p>
            <a:pPr marL="457152" lvl="2" defTabSz="360000"/>
            <a:r>
              <a:rPr lang="en-US" sz="2000" dirty="0">
                <a:latin typeface="Consolas" pitchFamily="49" charset="0"/>
                <a:cs typeface="Consolas" pitchFamily="49" charset="0"/>
              </a:rPr>
              <a:t>   </a:t>
            </a:r>
            <a:r>
              <a:rPr lang="en-US" sz="2000" dirty="0" err="1">
                <a:latin typeface="Consolas" pitchFamily="49" charset="0"/>
                <a:cs typeface="Consolas" pitchFamily="49" charset="0"/>
              </a:rPr>
              <a:t>firstName</a:t>
            </a:r>
            <a:r>
              <a:rPr lang="en-US" sz="2000" dirty="0">
                <a:latin typeface="Consolas" pitchFamily="49" charset="0"/>
                <a:cs typeface="Consolas" pitchFamily="49" charset="0"/>
              </a:rPr>
              <a:t>: </a:t>
            </a:r>
            <a:r>
              <a:rPr lang="uk-UA" sz="2000" dirty="0">
                <a:latin typeface="Consolas" pitchFamily="49" charset="0"/>
                <a:cs typeface="Consolas" pitchFamily="49" charset="0"/>
              </a:rPr>
              <a:t>"</a:t>
            </a:r>
            <a:r>
              <a:rPr lang="en-US" sz="2000" dirty="0">
                <a:latin typeface="Consolas" pitchFamily="49" charset="0"/>
                <a:cs typeface="Consolas" pitchFamily="49" charset="0"/>
              </a:rPr>
              <a:t>Alex</a:t>
            </a:r>
            <a:r>
              <a:rPr lang="uk-UA" sz="2000" dirty="0">
                <a:latin typeface="Consolas" pitchFamily="49" charset="0"/>
                <a:cs typeface="Consolas" pitchFamily="49" charset="0"/>
              </a:rPr>
              <a:t>", </a:t>
            </a:r>
          </a:p>
          <a:p>
            <a:pPr marL="457152" lvl="2" defTabSz="360000"/>
            <a:r>
              <a:rPr lang="uk-UA" sz="2000" dirty="0">
                <a:latin typeface="Consolas" pitchFamily="49" charset="0"/>
                <a:cs typeface="Consolas" pitchFamily="49" charset="0"/>
              </a:rPr>
              <a:t> </a:t>
            </a:r>
            <a:r>
              <a:rPr lang="en-US" sz="2000" dirty="0">
                <a:latin typeface="Consolas" pitchFamily="49" charset="0"/>
                <a:cs typeface="Consolas" pitchFamily="49" charset="0"/>
              </a:rPr>
              <a:t>  </a:t>
            </a:r>
            <a:r>
              <a:rPr lang="en-US" sz="2000" dirty="0" err="1">
                <a:latin typeface="Consolas" pitchFamily="49" charset="0"/>
                <a:cs typeface="Consolas" pitchFamily="49" charset="0"/>
              </a:rPr>
              <a:t>lastName</a:t>
            </a:r>
            <a:r>
              <a:rPr lang="en-US" sz="2000" dirty="0">
                <a:latin typeface="Consolas" pitchFamily="49" charset="0"/>
                <a:cs typeface="Consolas" pitchFamily="49" charset="0"/>
              </a:rPr>
              <a:t>: </a:t>
            </a:r>
            <a:r>
              <a:rPr lang="uk-UA" sz="2000" dirty="0">
                <a:latin typeface="Consolas" pitchFamily="49" charset="0"/>
                <a:cs typeface="Consolas" pitchFamily="49" charset="0"/>
              </a:rPr>
              <a:t>"</a:t>
            </a:r>
            <a:r>
              <a:rPr lang="en-US" sz="2000" dirty="0" err="1">
                <a:latin typeface="Consolas" pitchFamily="49" charset="0"/>
                <a:cs typeface="Consolas" pitchFamily="49" charset="0"/>
              </a:rPr>
              <a:t>Heetch</a:t>
            </a:r>
            <a:r>
              <a:rPr lang="uk-UA" sz="2000" dirty="0">
                <a:latin typeface="Consolas" pitchFamily="49" charset="0"/>
                <a:cs typeface="Consolas" pitchFamily="49" charset="0"/>
              </a:rPr>
              <a:t>"</a:t>
            </a:r>
            <a:r>
              <a:rPr lang="en-US"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   email: </a:t>
            </a:r>
            <a:r>
              <a:rPr lang="uk-UA" sz="2000" dirty="0">
                <a:latin typeface="Consolas" pitchFamily="49" charset="0"/>
                <a:cs typeface="Consolas" pitchFamily="49" charset="0"/>
              </a:rPr>
              <a:t>"</a:t>
            </a:r>
            <a:r>
              <a:rPr lang="en-US" sz="2000" dirty="0">
                <a:latin typeface="Consolas" pitchFamily="49" charset="0"/>
                <a:cs typeface="Consolas" pitchFamily="49" charset="0"/>
              </a:rPr>
              <a:t>box@gmail.com</a:t>
            </a:r>
            <a:r>
              <a:rPr lang="uk-UA" sz="2000" dirty="0">
                <a:latin typeface="Consolas" pitchFamily="49" charset="0"/>
                <a:cs typeface="Consolas" pitchFamily="49" charset="0"/>
              </a:rPr>
              <a:t>",</a:t>
            </a:r>
          </a:p>
          <a:p>
            <a:pPr marL="457152" lvl="2" defTabSz="360000"/>
            <a:r>
              <a:rPr lang="en-US" sz="2000" dirty="0">
                <a:latin typeface="Consolas" pitchFamily="49" charset="0"/>
                <a:cs typeface="Consolas" pitchFamily="49" charset="0"/>
              </a:rPr>
              <a:t>   age: 28</a:t>
            </a:r>
            <a:endParaRPr lang="uk-UA" sz="2000" dirty="0">
              <a:latin typeface="Consolas" pitchFamily="49" charset="0"/>
              <a:cs typeface="Consolas" pitchFamily="49" charset="0"/>
            </a:endParaRPr>
          </a:p>
          <a:p>
            <a:pPr marL="457152" lvl="2" defTabSz="360000"/>
            <a:r>
              <a:rPr lang="uk-UA" sz="2000" dirty="0">
                <a:latin typeface="Consolas" pitchFamily="49" charset="0"/>
                <a:cs typeface="Consolas" pitchFamily="49" charset="0"/>
              </a:rPr>
              <a:t>}</a:t>
            </a:r>
            <a:r>
              <a:rPr lang="en-US" sz="2000" dirty="0">
                <a:latin typeface="Consolas" pitchFamily="49" charset="0"/>
                <a:cs typeface="Consolas" pitchFamily="49" charset="0"/>
              </a:rPr>
              <a:t>;</a:t>
            </a:r>
          </a:p>
          <a:p>
            <a:pPr marL="0" lvl="1" algn="just" defTabSz="360000"/>
            <a:endParaRPr lang="ru-RU" dirty="0">
              <a:cs typeface="Arial" panose="020B0604020202020204" pitchFamily="34" charset="0"/>
            </a:endParaRPr>
          </a:p>
          <a:p>
            <a:pPr marL="0" lvl="1" algn="just" defTabSz="360000"/>
            <a:r>
              <a:rPr lang="en-US" dirty="0">
                <a:cs typeface="Arial" panose="020B0604020202020204" pitchFamily="34" charset="0"/>
              </a:rPr>
              <a:t>The object type is, for example, dates, it is used for data collections and more</a:t>
            </a:r>
            <a:endParaRPr lang="ru-RU" dirty="0">
              <a:solidFill>
                <a:srgbClr val="00B050"/>
              </a:solidFill>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Data types. Object</a:t>
            </a:r>
          </a:p>
        </p:txBody>
      </p:sp>
    </p:spTree>
    <p:extLst>
      <p:ext uri="{BB962C8B-B14F-4D97-AF65-F5344CB8AC3E}">
        <p14:creationId xmlns:p14="http://schemas.microsoft.com/office/powerpoint/2010/main" val="4231677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54603"/>
            <a:ext cx="11494709" cy="5820675"/>
          </a:xfrm>
        </p:spPr>
        <p:txBody>
          <a:bodyPr rtlCol="0">
            <a:normAutofit fontScale="92500"/>
          </a:bodyPr>
          <a:lstStyle/>
          <a:p>
            <a:pPr marL="457200" indent="-457200" algn="just">
              <a:spcAft>
                <a:spcPts val="1200"/>
              </a:spcAft>
              <a:buClrTx/>
              <a:buFont typeface="Arial" panose="020B0604020202020204" pitchFamily="34" charset="0"/>
              <a:buChar char="•"/>
            </a:pPr>
            <a:r>
              <a:rPr lang="en-US" sz="2800" b="1" dirty="0">
                <a:solidFill>
                  <a:srgbClr val="7030A0"/>
                </a:solidFill>
              </a:rPr>
              <a:t>JavaScript</a:t>
            </a:r>
            <a:r>
              <a:rPr lang="en-US" sz="2800" dirty="0">
                <a:solidFill>
                  <a:srgbClr val="7030A0"/>
                </a:solidFill>
              </a:rPr>
              <a:t> </a:t>
            </a:r>
            <a:r>
              <a:rPr lang="en-US" sz="2800" dirty="0"/>
              <a:t>is the most popular and widely used client-side scripting language.</a:t>
            </a:r>
            <a:endParaRPr lang="en-US" sz="2600" dirty="0"/>
          </a:p>
          <a:p>
            <a:pPr marL="457200" indent="-457200" algn="just">
              <a:spcAft>
                <a:spcPts val="1200"/>
              </a:spcAft>
              <a:buClrTx/>
              <a:buFont typeface="Arial" panose="020B0604020202020204" pitchFamily="34" charset="0"/>
              <a:buChar char="•"/>
            </a:pPr>
            <a:r>
              <a:rPr lang="en-US" sz="2800" dirty="0"/>
              <a:t>JavaScript is designed to add interactivity and dynamic effects to the web pages by manipulating the content returned from a web server.</a:t>
            </a:r>
            <a:endParaRPr lang="en-US" altLang="en-US" sz="2600" dirty="0"/>
          </a:p>
          <a:p>
            <a:pPr marL="457200" indent="-457200" algn="just">
              <a:spcAft>
                <a:spcPts val="1200"/>
              </a:spcAft>
              <a:buClrTx/>
              <a:buFont typeface="Arial" panose="020B0604020202020204" pitchFamily="34" charset="0"/>
              <a:buChar char="•"/>
            </a:pPr>
            <a:r>
              <a:rPr lang="en-US" altLang="en-US" sz="2800" b="1" dirty="0"/>
              <a:t>JS</a:t>
            </a:r>
            <a:r>
              <a:rPr lang="en-US" altLang="en-US" sz="2800" dirty="0"/>
              <a:t> supported object-oriented, imperative and functional programming styles.</a:t>
            </a:r>
            <a:endParaRPr lang="uk-UA" altLang="en-US" sz="2800" dirty="0"/>
          </a:p>
          <a:p>
            <a:pPr marL="457200" lvl="0" indent="-457200" algn="just">
              <a:spcAft>
                <a:spcPts val="1200"/>
              </a:spcAft>
              <a:buClrTx/>
              <a:buFont typeface="Arial" panose="020B0604020202020204" pitchFamily="34" charset="0"/>
              <a:buChar char="•"/>
            </a:pPr>
            <a:r>
              <a:rPr lang="en-US" sz="2800" dirty="0"/>
              <a:t>Full HTML/CSS integration.</a:t>
            </a:r>
            <a:endParaRPr lang="ru-RU" sz="2800" dirty="0"/>
          </a:p>
          <a:p>
            <a:pPr marL="457200" lvl="0" indent="-457200">
              <a:spcAft>
                <a:spcPts val="1200"/>
              </a:spcAft>
              <a:buClrTx/>
              <a:buFont typeface="Arial" panose="020B0604020202020204" pitchFamily="34" charset="0"/>
              <a:buChar char="•"/>
            </a:pPr>
            <a:r>
              <a:rPr lang="en-US" sz="2800" dirty="0"/>
              <a:t>It is </a:t>
            </a:r>
            <a:r>
              <a:rPr lang="en-US" sz="2800" b="1" dirty="0">
                <a:solidFill>
                  <a:srgbClr val="7030A0"/>
                </a:solidFill>
              </a:rPr>
              <a:t>supported by all browsers</a:t>
            </a:r>
            <a:r>
              <a:rPr lang="en-US" sz="2800" dirty="0"/>
              <a:t> and </a:t>
            </a:r>
            <a:r>
              <a:rPr lang="en-US" sz="2800" b="1" dirty="0">
                <a:solidFill>
                  <a:srgbClr val="7030A0"/>
                </a:solidFill>
              </a:rPr>
              <a:t>built into them </a:t>
            </a:r>
            <a:r>
              <a:rPr lang="en-US" sz="2800" dirty="0"/>
              <a:t>by default.</a:t>
            </a:r>
          </a:p>
          <a:p>
            <a:pPr marL="457200" lvl="0" indent="-457200">
              <a:spcAft>
                <a:spcPts val="1200"/>
              </a:spcAft>
              <a:buClrTx/>
              <a:buFont typeface="Arial" panose="020B0604020202020204" pitchFamily="34" charset="0"/>
              <a:buChar char="•"/>
            </a:pPr>
            <a:r>
              <a:rPr lang="en-US" sz="2800" dirty="0"/>
              <a:t>Because JavaScript is integrated into the browser environment, it has access to information about the browser the user is currently using.</a:t>
            </a:r>
          </a:p>
          <a:p>
            <a:pPr marL="457200" lvl="0" indent="-457200">
              <a:spcAft>
                <a:spcPts val="1200"/>
              </a:spcAft>
              <a:buClrTx/>
              <a:buFont typeface="Arial" panose="020B0604020202020204" pitchFamily="34" charset="0"/>
              <a:buChar char="•"/>
            </a:pPr>
            <a:r>
              <a:rPr lang="en-US" sz="2800" dirty="0"/>
              <a:t>JavaScript connects directly to HTML and runs immediately, without any pre-processes.</a:t>
            </a:r>
          </a:p>
          <a:p>
            <a:pPr marL="457200" lvl="0" indent="-457200">
              <a:spcAft>
                <a:spcPts val="1200"/>
              </a:spcAft>
              <a:buClrTx/>
              <a:buFont typeface="Arial" panose="020B0604020202020204" pitchFamily="34" charset="0"/>
              <a:buChar char="•"/>
            </a:pPr>
            <a:endParaRPr lang="ru-RU" sz="28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8" y="310886"/>
            <a:ext cx="11565619" cy="525970"/>
          </a:xfrm>
        </p:spPr>
        <p:txBody>
          <a:bodyPr/>
          <a:lstStyle/>
          <a:p>
            <a:r>
              <a:rPr lang="en-US" sz="3600" b="1" dirty="0">
                <a:latin typeface="Proxima Nova Black" charset="0"/>
              </a:rPr>
              <a:t>JavaScript  overview</a:t>
            </a:r>
          </a:p>
        </p:txBody>
      </p:sp>
    </p:spTree>
    <p:extLst>
      <p:ext uri="{BB962C8B-B14F-4D97-AF65-F5344CB8AC3E}">
        <p14:creationId xmlns:p14="http://schemas.microsoft.com/office/powerpoint/2010/main" val="33727162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p:txBody>
          <a:bodyPr rtlCol="0">
            <a:normAutofit/>
          </a:bodyPr>
          <a:lstStyle/>
          <a:p>
            <a:pPr marL="0" lvl="1" algn="just" defTabSz="360000"/>
            <a:r>
              <a:rPr lang="en-US" dirty="0">
                <a:cs typeface="Arial" panose="020B0604020202020204" pitchFamily="34" charset="0"/>
              </a:rPr>
              <a:t>JavaScript is a language with </a:t>
            </a:r>
            <a:r>
              <a:rPr lang="en-US" b="1" dirty="0">
                <a:solidFill>
                  <a:srgbClr val="7030A0"/>
                </a:solidFill>
                <a:cs typeface="Arial" panose="020B0604020202020204" pitchFamily="34" charset="0"/>
              </a:rPr>
              <a:t>dynamic (weak) typing</a:t>
            </a:r>
            <a:r>
              <a:rPr lang="en-US" dirty="0">
                <a:cs typeface="Arial" panose="020B0604020202020204" pitchFamily="34" charset="0"/>
              </a:rPr>
              <a:t>. This means that </a:t>
            </a:r>
            <a:r>
              <a:rPr lang="en-US" b="1" dirty="0">
                <a:solidFill>
                  <a:srgbClr val="7030A0"/>
                </a:solidFill>
                <a:cs typeface="Arial" panose="020B0604020202020204" pitchFamily="34" charset="0"/>
              </a:rPr>
              <a:t>variables can dynamically change type at runtime</a:t>
            </a:r>
            <a:r>
              <a:rPr lang="en-US" dirty="0">
                <a:cs typeface="Arial" panose="020B0604020202020204" pitchFamily="34" charset="0"/>
              </a:rPr>
              <a:t>:</a:t>
            </a:r>
            <a:endParaRPr lang="ru-RU" dirty="0">
              <a:cs typeface="Arial" panose="020B0604020202020204" pitchFamily="34"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a:t>
            </a:r>
            <a:r>
              <a:rPr lang="ru-RU" sz="2000" dirty="0">
                <a:solidFill>
                  <a:srgbClr val="0070C0"/>
                </a:solidFill>
                <a:latin typeface="Consolas" panose="020B0609020204030204" pitchFamily="49" charset="0"/>
                <a:cs typeface="Courier New" panose="02070309020205020404" pitchFamily="49" charset="0"/>
              </a:rPr>
              <a:t> </a:t>
            </a:r>
            <a:r>
              <a:rPr lang="ru-RU" sz="2000" dirty="0">
                <a:latin typeface="Consolas" panose="020B0609020204030204" pitchFamily="49" charset="0"/>
                <a:cs typeface="Courier New" panose="02070309020205020404" pitchFamily="49" charset="0"/>
              </a:rPr>
              <a:t>x; </a:t>
            </a:r>
            <a:r>
              <a:rPr lang="ru-RU" sz="2000" dirty="0">
                <a:solidFill>
                  <a:schemeClr val="bg1">
                    <a:lumMod val="50000"/>
                  </a:schemeClr>
                </a:solidFill>
                <a:latin typeface="Consolas" panose="020B0609020204030204" pitchFamily="49" charset="0"/>
                <a:cs typeface="Courier New" panose="02070309020205020404" pitchFamily="49" charset="0"/>
              </a:rPr>
              <a:t>// </a:t>
            </a:r>
            <a:r>
              <a:rPr lang="en-US" sz="2000" dirty="0">
                <a:solidFill>
                  <a:schemeClr val="bg1">
                    <a:lumMod val="50000"/>
                  </a:schemeClr>
                </a:solidFill>
                <a:latin typeface="Consolas" panose="020B0609020204030204" pitchFamily="49" charset="0"/>
                <a:cs typeface="Courier New" panose="02070309020205020404" pitchFamily="49" charset="0"/>
              </a:rPr>
              <a:t>type </a:t>
            </a:r>
            <a:r>
              <a:rPr lang="ru-RU" sz="2000" dirty="0" err="1">
                <a:solidFill>
                  <a:schemeClr val="bg1">
                    <a:lumMod val="50000"/>
                  </a:schemeClr>
                </a:solidFill>
                <a:latin typeface="Consolas" panose="020B0609020204030204" pitchFamily="49" charset="0"/>
                <a:cs typeface="Courier New" panose="02070309020205020404" pitchFamily="49" charset="0"/>
              </a:rPr>
              <a:t>undefined</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ru-RU" sz="2000" dirty="0">
                <a:solidFill>
                  <a:schemeClr val="accent4">
                    <a:lumMod val="50000"/>
                  </a:schemeClr>
                </a:solidFill>
                <a:latin typeface="Consolas" panose="020B0609020204030204" pitchFamily="49" charset="0"/>
                <a:cs typeface="Courier New" panose="02070309020205020404" pitchFamily="49" charset="0"/>
              </a:rPr>
              <a:t>(x)</a:t>
            </a:r>
            <a:r>
              <a:rPr lang="ru-RU" sz="2000" dirty="0">
                <a:latin typeface="Consolas" panose="020B0609020204030204" pitchFamily="49" charset="0"/>
                <a:cs typeface="Courier New" panose="02070309020205020404" pitchFamily="49" charset="0"/>
              </a:rPr>
              <a:t>;</a:t>
            </a:r>
            <a:r>
              <a:rPr lang="ru-RU" sz="2000" dirty="0">
                <a:solidFill>
                  <a:srgbClr val="00B050"/>
                </a:solidFill>
                <a:latin typeface="Consolas" panose="020B0609020204030204" pitchFamily="49" charset="0"/>
                <a:cs typeface="Courier New" panose="02070309020205020404" pitchFamily="49" charset="0"/>
              </a:rPr>
              <a:t> </a:t>
            </a:r>
            <a:r>
              <a:rPr lang="ru-RU" sz="2000" dirty="0">
                <a:solidFill>
                  <a:schemeClr val="bg1">
                    <a:lumMod val="50000"/>
                  </a:schemeClr>
                </a:solidFill>
                <a:latin typeface="Consolas" panose="020B0609020204030204" pitchFamily="49" charset="0"/>
                <a:cs typeface="Courier New" panose="02070309020205020404" pitchFamily="49" charset="0"/>
              </a:rPr>
              <a:t>// </a:t>
            </a:r>
            <a:r>
              <a:rPr lang="ru-RU" sz="2000" dirty="0" err="1">
                <a:solidFill>
                  <a:schemeClr val="bg1">
                    <a:lumMod val="50000"/>
                  </a:schemeClr>
                </a:solidFill>
                <a:latin typeface="Consolas" panose="020B0609020204030204" pitchFamily="49" charset="0"/>
                <a:cs typeface="Courier New" panose="02070309020205020404" pitchFamily="49" charset="0"/>
              </a:rPr>
              <a:t>undefined</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defTabSz="360000"/>
            <a:endParaRPr lang="ru-RU" sz="2000" dirty="0">
              <a:latin typeface="Consolas" panose="020B0609020204030204" pitchFamily="49" charset="0"/>
              <a:cs typeface="Courier New" panose="02070309020205020404" pitchFamily="49" charset="0"/>
            </a:endParaRPr>
          </a:p>
          <a:p>
            <a:pPr marL="0" lvl="1" defTabSz="360000"/>
            <a:r>
              <a:rPr lang="ru-RU" sz="2000" dirty="0">
                <a:latin typeface="Consolas" panose="020B0609020204030204" pitchFamily="49" charset="0"/>
                <a:cs typeface="Courier New" panose="02070309020205020404" pitchFamily="49" charset="0"/>
              </a:rPr>
              <a:t>x = 45; </a:t>
            </a:r>
            <a:r>
              <a:rPr lang="ru-RU" sz="2000" dirty="0">
                <a:solidFill>
                  <a:schemeClr val="bg1">
                    <a:lumMod val="50000"/>
                  </a:schemeClr>
                </a:solidFill>
                <a:latin typeface="Consolas" panose="020B0609020204030204" pitchFamily="49" charset="0"/>
                <a:cs typeface="Courier New" panose="02070309020205020404" pitchFamily="49" charset="0"/>
              </a:rPr>
              <a:t>// </a:t>
            </a:r>
            <a:r>
              <a:rPr lang="en-US" sz="2000" dirty="0">
                <a:solidFill>
                  <a:schemeClr val="bg1">
                    <a:lumMod val="50000"/>
                  </a:schemeClr>
                </a:solidFill>
                <a:latin typeface="Consolas" panose="020B0609020204030204" pitchFamily="49" charset="0"/>
                <a:cs typeface="Courier New" panose="02070309020205020404" pitchFamily="49" charset="0"/>
              </a:rPr>
              <a:t>type </a:t>
            </a:r>
            <a:r>
              <a:rPr lang="ru-RU" sz="2000" dirty="0" err="1">
                <a:solidFill>
                  <a:schemeClr val="bg1">
                    <a:lumMod val="50000"/>
                  </a:schemeClr>
                </a:solidFill>
                <a:latin typeface="Consolas" panose="020B0609020204030204" pitchFamily="49" charset="0"/>
                <a:cs typeface="Courier New" panose="02070309020205020404" pitchFamily="49" charset="0"/>
              </a:rPr>
              <a:t>number</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ru-RU" sz="2000" dirty="0">
                <a:solidFill>
                  <a:schemeClr val="accent4">
                    <a:lumMod val="50000"/>
                  </a:schemeClr>
                </a:solidFill>
                <a:latin typeface="Consolas" panose="020B0609020204030204" pitchFamily="49" charset="0"/>
                <a:cs typeface="Courier New" panose="02070309020205020404" pitchFamily="49" charset="0"/>
              </a:rPr>
              <a:t>(x)</a:t>
            </a:r>
            <a:r>
              <a:rPr lang="ru-RU" sz="2000" dirty="0">
                <a:latin typeface="Consolas" panose="020B0609020204030204" pitchFamily="49" charset="0"/>
                <a:cs typeface="Courier New" panose="02070309020205020404" pitchFamily="49" charset="0"/>
              </a:rPr>
              <a:t>;</a:t>
            </a:r>
            <a:r>
              <a:rPr lang="en-US" sz="2000" dirty="0">
                <a:latin typeface="Consolas" panose="020B0609020204030204" pitchFamily="49" charset="0"/>
                <a:cs typeface="Courier New" panose="02070309020205020404" pitchFamily="49" charset="0"/>
              </a:rPr>
              <a:t> </a:t>
            </a:r>
            <a:r>
              <a:rPr lang="en-US" sz="2000" dirty="0">
                <a:solidFill>
                  <a:schemeClr val="bg1">
                    <a:lumMod val="50000"/>
                  </a:schemeClr>
                </a:solidFill>
                <a:latin typeface="Consolas" panose="020B0609020204030204" pitchFamily="49" charset="0"/>
                <a:cs typeface="Courier New" panose="02070309020205020404" pitchFamily="49" charset="0"/>
              </a:rPr>
              <a:t>// 45</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defTabSz="360000"/>
            <a:endParaRPr lang="ru-RU" sz="2000" dirty="0">
              <a:latin typeface="Consolas" panose="020B0609020204030204" pitchFamily="49" charset="0"/>
              <a:cs typeface="Courier New" panose="02070309020205020404" pitchFamily="49" charset="0"/>
            </a:endParaRPr>
          </a:p>
          <a:p>
            <a:pPr marL="0" lvl="1" defTabSz="360000"/>
            <a:r>
              <a:rPr lang="ru-RU" sz="2000" dirty="0">
                <a:latin typeface="Consolas" panose="020B0609020204030204" pitchFamily="49" charset="0"/>
                <a:cs typeface="Courier New" panose="02070309020205020404" pitchFamily="49" charset="0"/>
              </a:rPr>
              <a:t>x = "45"; </a:t>
            </a:r>
            <a:r>
              <a:rPr lang="ru-RU" sz="2000" dirty="0">
                <a:solidFill>
                  <a:schemeClr val="bg1">
                    <a:lumMod val="50000"/>
                  </a:schemeClr>
                </a:solidFill>
                <a:latin typeface="Consolas" panose="020B0609020204030204" pitchFamily="49" charset="0"/>
                <a:cs typeface="Courier New" panose="02070309020205020404" pitchFamily="49" charset="0"/>
              </a:rPr>
              <a:t>// </a:t>
            </a:r>
            <a:r>
              <a:rPr lang="en-US" sz="2000" dirty="0">
                <a:solidFill>
                  <a:schemeClr val="bg1">
                    <a:lumMod val="50000"/>
                  </a:schemeClr>
                </a:solidFill>
                <a:latin typeface="Consolas" panose="020B0609020204030204" pitchFamily="49" charset="0"/>
                <a:cs typeface="Courier New" panose="02070309020205020404" pitchFamily="49" charset="0"/>
              </a:rPr>
              <a:t>type </a:t>
            </a:r>
            <a:r>
              <a:rPr lang="ru-RU" sz="2000" dirty="0" err="1">
                <a:solidFill>
                  <a:schemeClr val="bg1">
                    <a:lumMod val="50000"/>
                  </a:schemeClr>
                </a:solidFill>
                <a:latin typeface="Consolas" panose="020B0609020204030204" pitchFamily="49" charset="0"/>
                <a:cs typeface="Courier New" panose="02070309020205020404" pitchFamily="49" charset="0"/>
              </a:rPr>
              <a:t>string</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ru-RU" sz="2000" dirty="0">
                <a:solidFill>
                  <a:schemeClr val="accent4">
                    <a:lumMod val="50000"/>
                  </a:schemeClr>
                </a:solidFill>
                <a:latin typeface="Consolas" panose="020B0609020204030204" pitchFamily="49" charset="0"/>
                <a:cs typeface="Courier New" panose="02070309020205020404" pitchFamily="49" charset="0"/>
              </a:rPr>
              <a:t>(x)</a:t>
            </a:r>
            <a:r>
              <a:rPr lang="ru-RU" sz="2000" dirty="0">
                <a:latin typeface="Consolas" panose="020B0609020204030204" pitchFamily="49" charset="0"/>
                <a:cs typeface="Courier New" panose="02070309020205020404" pitchFamily="49" charset="0"/>
              </a:rPr>
              <a:t>;</a:t>
            </a:r>
            <a:r>
              <a:rPr lang="en-US" sz="2000" dirty="0">
                <a:latin typeface="Consolas" panose="020B0609020204030204" pitchFamily="49" charset="0"/>
                <a:cs typeface="Courier New" panose="02070309020205020404" pitchFamily="49" charset="0"/>
              </a:rPr>
              <a:t> </a:t>
            </a:r>
            <a:r>
              <a:rPr lang="en-US" sz="2000" dirty="0">
                <a:solidFill>
                  <a:schemeClr val="bg1">
                    <a:lumMod val="50000"/>
                  </a:schemeClr>
                </a:solidFill>
                <a:latin typeface="Consolas" panose="020B0609020204030204" pitchFamily="49" charset="0"/>
                <a:cs typeface="Courier New" panose="02070309020205020404" pitchFamily="49" charset="0"/>
              </a:rPr>
              <a:t>// "45"</a:t>
            </a:r>
            <a:endParaRPr lang="ru-RU" sz="2000" dirty="0">
              <a:solidFill>
                <a:schemeClr val="bg1">
                  <a:lumMod val="50000"/>
                </a:schemeClr>
              </a:solidFill>
              <a:latin typeface="Consolas" panose="020B0609020204030204" pitchFamily="49" charset="0"/>
              <a:cs typeface="Courier New" panose="02070309020205020404" pitchFamily="49" charset="0"/>
            </a:endParaRPr>
          </a:p>
          <a:p>
            <a:pPr marL="0" lvl="1" algn="just" defTabSz="360000"/>
            <a:endParaRPr lang="ru-RU" sz="2000" dirty="0">
              <a:latin typeface="Arial" panose="020B0604020202020204" pitchFamily="34" charset="0"/>
              <a:cs typeface="Arial" panose="020B0604020202020204" pitchFamily="34" charset="0"/>
            </a:endParaRPr>
          </a:p>
          <a:p>
            <a:pPr marL="0" lvl="1" algn="just" defTabSz="360000"/>
            <a:r>
              <a:rPr lang="en-US" dirty="0">
                <a:cs typeface="Arial" panose="020B0604020202020204" pitchFamily="34" charset="0"/>
              </a:rPr>
              <a:t>Although in the second and third case 45 will be output, but in the second case the variable x will represent the number and in the third case the string</a:t>
            </a:r>
            <a:endParaRPr lang="ru-RU" dirty="0">
              <a:solidFill>
                <a:srgbClr val="00B050"/>
              </a:solidFill>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Data types. Dynamic (weak) typing</a:t>
            </a:r>
          </a:p>
        </p:txBody>
      </p:sp>
    </p:spTree>
    <p:extLst>
      <p:ext uri="{BB962C8B-B14F-4D97-AF65-F5344CB8AC3E}">
        <p14:creationId xmlns:p14="http://schemas.microsoft.com/office/powerpoint/2010/main" val="42316774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977463"/>
            <a:ext cx="11494709" cy="4740166"/>
          </a:xfrm>
        </p:spPr>
        <p:txBody>
          <a:bodyPr rtlCol="0">
            <a:normAutofit fontScale="92500" lnSpcReduction="20000"/>
          </a:bodyPr>
          <a:lstStyle/>
          <a:p>
            <a:pPr marL="0" lvl="1" algn="just" defTabSz="360000"/>
            <a:r>
              <a:rPr lang="en-US" sz="2400" dirty="0">
                <a:cs typeface="Arial" panose="020B0604020202020204" pitchFamily="34" charset="0"/>
              </a:rPr>
              <a:t>Using the </a:t>
            </a:r>
            <a:r>
              <a:rPr lang="en-US" sz="2400" b="1" dirty="0" err="1">
                <a:solidFill>
                  <a:srgbClr val="7030A0"/>
                </a:solidFill>
                <a:cs typeface="Arial" panose="020B0604020202020204" pitchFamily="34" charset="0"/>
              </a:rPr>
              <a:t>typeof</a:t>
            </a:r>
            <a:r>
              <a:rPr lang="en-US" sz="2400" dirty="0">
                <a:solidFill>
                  <a:srgbClr val="7030A0"/>
                </a:solidFill>
                <a:cs typeface="Arial" panose="020B0604020202020204" pitchFamily="34" charset="0"/>
              </a:rPr>
              <a:t> </a:t>
            </a:r>
            <a:r>
              <a:rPr lang="en-US" sz="2400" dirty="0">
                <a:cs typeface="Arial" panose="020B0604020202020204" pitchFamily="34" charset="0"/>
              </a:rPr>
              <a:t>keyword, you can get the type of a variable.</a:t>
            </a:r>
          </a:p>
          <a:p>
            <a:pPr marL="0" lvl="1" algn="just" defTabSz="360000">
              <a:spcAft>
                <a:spcPts val="1200"/>
              </a:spcAft>
            </a:pPr>
            <a:r>
              <a:rPr lang="en-US" sz="2400" dirty="0">
                <a:cs typeface="Arial" panose="020B0604020202020204" pitchFamily="34" charset="0"/>
              </a:rPr>
              <a:t>The result of </a:t>
            </a:r>
            <a:r>
              <a:rPr lang="en-US" sz="2400" dirty="0" err="1">
                <a:cs typeface="Arial" panose="020B0604020202020204" pitchFamily="34" charset="0"/>
              </a:rPr>
              <a:t>typeof</a:t>
            </a:r>
            <a:r>
              <a:rPr lang="en-US" sz="2400" dirty="0">
                <a:cs typeface="Arial" panose="020B0604020202020204" pitchFamily="34" charset="0"/>
              </a:rPr>
              <a:t> is a string containing the type. </a:t>
            </a:r>
            <a:endParaRPr lang="ru-RU" sz="2400" dirty="0">
              <a:cs typeface="Arial" panose="020B0604020202020204" pitchFamily="34"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a:t>
            </a:r>
            <a:r>
              <a:rPr lang="en-US" sz="2000" dirty="0">
                <a:latin typeface="Consolas" panose="020B0609020204030204" pitchFamily="49" charset="0"/>
                <a:cs typeface="Courier New" panose="02070309020205020404" pitchFamily="49" charset="0"/>
              </a:rPr>
              <a:t> name = "Tom";</a:t>
            </a: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en-US" sz="2000" dirty="0">
                <a:latin typeface="Consolas" panose="020B0609020204030204" pitchFamily="49" charset="0"/>
                <a:cs typeface="Courier New" panose="02070309020205020404" pitchFamily="49" charset="0"/>
              </a:rPr>
              <a:t>(</a:t>
            </a:r>
            <a:r>
              <a:rPr lang="en-US" sz="2000" dirty="0" err="1">
                <a:solidFill>
                  <a:srgbClr val="FF0000"/>
                </a:solidFill>
                <a:latin typeface="Consolas" panose="020B0609020204030204" pitchFamily="49" charset="0"/>
                <a:cs typeface="Courier New" panose="02070309020205020404" pitchFamily="49" charset="0"/>
              </a:rPr>
              <a:t>typeof</a:t>
            </a:r>
            <a:r>
              <a:rPr lang="en-US" sz="2000" dirty="0">
                <a:latin typeface="Consolas" panose="020B0609020204030204" pitchFamily="49" charset="0"/>
                <a:cs typeface="Courier New" panose="02070309020205020404" pitchFamily="49" charset="0"/>
              </a:rPr>
              <a:t> name); </a:t>
            </a:r>
            <a:r>
              <a:rPr lang="en-US" sz="2000" dirty="0">
                <a:solidFill>
                  <a:srgbClr val="00B050"/>
                </a:solidFill>
                <a:latin typeface="Consolas" panose="020B0609020204030204" pitchFamily="49" charset="0"/>
                <a:cs typeface="Courier New" panose="02070309020205020404" pitchFamily="49" charset="0"/>
              </a:rPr>
              <a:t>// "string"</a:t>
            </a:r>
          </a:p>
          <a:p>
            <a:pPr marL="0" lvl="1" defTabSz="360000"/>
            <a:endParaRPr lang="en-US" sz="2000" dirty="0">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a:latin typeface="Consolas" panose="020B0609020204030204" pitchFamily="49" charset="0"/>
                <a:cs typeface="Courier New" panose="02070309020205020404" pitchFamily="49" charset="0"/>
              </a:rPr>
              <a:t>income = 45.8;</a:t>
            </a: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en-US" sz="2000" dirty="0">
                <a:latin typeface="Consolas" panose="020B0609020204030204" pitchFamily="49" charset="0"/>
                <a:cs typeface="Courier New" panose="02070309020205020404" pitchFamily="49" charset="0"/>
              </a:rPr>
              <a:t>(</a:t>
            </a:r>
            <a:r>
              <a:rPr lang="en-US" sz="2000" dirty="0" err="1">
                <a:solidFill>
                  <a:srgbClr val="FF0000"/>
                </a:solidFill>
                <a:latin typeface="Consolas" panose="020B0609020204030204" pitchFamily="49" charset="0"/>
                <a:cs typeface="Courier New" panose="02070309020205020404" pitchFamily="49" charset="0"/>
              </a:rPr>
              <a:t>typeof</a:t>
            </a:r>
            <a:r>
              <a:rPr lang="en-US" sz="2000" dirty="0">
                <a:latin typeface="Consolas" panose="020B0609020204030204" pitchFamily="49" charset="0"/>
                <a:cs typeface="Courier New" panose="02070309020205020404" pitchFamily="49" charset="0"/>
              </a:rPr>
              <a:t> income); </a:t>
            </a:r>
            <a:r>
              <a:rPr lang="en-US" sz="2000" dirty="0">
                <a:solidFill>
                  <a:srgbClr val="00B050"/>
                </a:solidFill>
                <a:latin typeface="Consolas" panose="020B0609020204030204" pitchFamily="49" charset="0"/>
                <a:cs typeface="Courier New" panose="02070309020205020404" pitchFamily="49" charset="0"/>
              </a:rPr>
              <a:t>// "number"</a:t>
            </a:r>
          </a:p>
          <a:p>
            <a:pPr marL="0" lvl="1" defTabSz="360000"/>
            <a:endParaRPr lang="en-US" sz="2000" dirty="0">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err="1">
                <a:latin typeface="Consolas" panose="020B0609020204030204" pitchFamily="49" charset="0"/>
                <a:cs typeface="Courier New" panose="02070309020205020404" pitchFamily="49" charset="0"/>
              </a:rPr>
              <a:t>isEnabled</a:t>
            </a:r>
            <a:r>
              <a:rPr lang="en-US" sz="2000" dirty="0">
                <a:latin typeface="Consolas" panose="020B0609020204030204" pitchFamily="49" charset="0"/>
                <a:cs typeface="Courier New" panose="02070309020205020404" pitchFamily="49" charset="0"/>
              </a:rPr>
              <a:t> = </a:t>
            </a:r>
            <a:r>
              <a:rPr lang="en-US" sz="2000" dirty="0">
                <a:solidFill>
                  <a:srgbClr val="0000FF"/>
                </a:solidFill>
                <a:latin typeface="Consolas" panose="020B0609020204030204" pitchFamily="49" charset="0"/>
                <a:cs typeface="Courier New" panose="02070309020205020404" pitchFamily="49" charset="0"/>
              </a:rPr>
              <a:t>true</a:t>
            </a:r>
            <a:r>
              <a:rPr lang="en-US" sz="2000" dirty="0">
                <a:latin typeface="Consolas" panose="020B0609020204030204" pitchFamily="49" charset="0"/>
                <a:cs typeface="Courier New" panose="02070309020205020404" pitchFamily="49" charset="0"/>
              </a:rPr>
              <a:t>;</a:t>
            </a: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en-US" sz="2000" dirty="0">
                <a:latin typeface="Consolas" panose="020B0609020204030204" pitchFamily="49" charset="0"/>
                <a:cs typeface="Courier New" panose="02070309020205020404" pitchFamily="49" charset="0"/>
              </a:rPr>
              <a:t>(</a:t>
            </a:r>
            <a:r>
              <a:rPr lang="en-US" sz="2000" dirty="0" err="1">
                <a:solidFill>
                  <a:srgbClr val="FF0000"/>
                </a:solidFill>
                <a:latin typeface="Consolas" panose="020B0609020204030204" pitchFamily="49" charset="0"/>
                <a:cs typeface="Courier New" panose="02070309020205020404" pitchFamily="49" charset="0"/>
              </a:rPr>
              <a:t>typeof</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isEnabled</a:t>
            </a:r>
            <a:r>
              <a:rPr lang="en-US" sz="2000" dirty="0">
                <a:latin typeface="Consolas" panose="020B0609020204030204" pitchFamily="49" charset="0"/>
                <a:cs typeface="Courier New" panose="02070309020205020404" pitchFamily="49" charset="0"/>
              </a:rPr>
              <a:t>); </a:t>
            </a:r>
            <a:r>
              <a:rPr lang="en-US" sz="2000" dirty="0">
                <a:solidFill>
                  <a:srgbClr val="00B050"/>
                </a:solidFill>
                <a:latin typeface="Consolas" panose="020B0609020204030204" pitchFamily="49" charset="0"/>
                <a:cs typeface="Courier New" panose="02070309020205020404" pitchFamily="49" charset="0"/>
              </a:rPr>
              <a:t>// "</a:t>
            </a:r>
            <a:r>
              <a:rPr lang="en-US" sz="2000" dirty="0" err="1">
                <a:solidFill>
                  <a:srgbClr val="00B050"/>
                </a:solidFill>
                <a:latin typeface="Consolas" panose="020B0609020204030204" pitchFamily="49" charset="0"/>
                <a:cs typeface="Courier New" panose="02070309020205020404" pitchFamily="49" charset="0"/>
              </a:rPr>
              <a:t>boolean</a:t>
            </a:r>
            <a:r>
              <a:rPr lang="en-US" sz="2000" dirty="0">
                <a:solidFill>
                  <a:srgbClr val="00B050"/>
                </a:solidFill>
                <a:latin typeface="Consolas" panose="020B0609020204030204" pitchFamily="49" charset="0"/>
                <a:cs typeface="Courier New" panose="02070309020205020404" pitchFamily="49" charset="0"/>
              </a:rPr>
              <a:t>"</a:t>
            </a:r>
          </a:p>
          <a:p>
            <a:pPr marL="0" lvl="1" defTabSz="360000"/>
            <a:endParaRPr lang="en-US" sz="2000" dirty="0">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err="1">
                <a:latin typeface="Consolas" panose="020B0609020204030204" pitchFamily="49" charset="0"/>
                <a:cs typeface="Courier New" panose="02070309020205020404" pitchFamily="49" charset="0"/>
              </a:rPr>
              <a:t>undefVariable</a:t>
            </a:r>
            <a:r>
              <a:rPr lang="en-US" sz="2000" dirty="0">
                <a:latin typeface="Consolas" panose="020B0609020204030204" pitchFamily="49" charset="0"/>
                <a:cs typeface="Courier New" panose="02070309020205020404" pitchFamily="49" charset="0"/>
              </a:rPr>
              <a:t>;</a:t>
            </a: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en-US" sz="2000" dirty="0">
                <a:latin typeface="Consolas" panose="020B0609020204030204" pitchFamily="49" charset="0"/>
                <a:cs typeface="Courier New" panose="02070309020205020404" pitchFamily="49" charset="0"/>
              </a:rPr>
              <a:t>(</a:t>
            </a:r>
            <a:r>
              <a:rPr lang="en-US" sz="2000" dirty="0" err="1">
                <a:solidFill>
                  <a:srgbClr val="FF0000"/>
                </a:solidFill>
                <a:latin typeface="Consolas" panose="020B0609020204030204" pitchFamily="49" charset="0"/>
                <a:cs typeface="Courier New" panose="02070309020205020404" pitchFamily="49" charset="0"/>
              </a:rPr>
              <a:t>typeof</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undefVariable</a:t>
            </a:r>
            <a:r>
              <a:rPr lang="en-US" sz="2000" dirty="0">
                <a:latin typeface="Consolas" panose="020B0609020204030204" pitchFamily="49" charset="0"/>
                <a:cs typeface="Courier New" panose="02070309020205020404" pitchFamily="49" charset="0"/>
              </a:rPr>
              <a:t>); </a:t>
            </a:r>
            <a:r>
              <a:rPr lang="en-US" sz="2000" dirty="0">
                <a:solidFill>
                  <a:srgbClr val="00B050"/>
                </a:solidFill>
                <a:latin typeface="Consolas" panose="020B0609020204030204" pitchFamily="49" charset="0"/>
                <a:cs typeface="Courier New" panose="02070309020205020404" pitchFamily="49" charset="0"/>
              </a:rPr>
              <a:t>// "undefined"</a:t>
            </a:r>
          </a:p>
          <a:p>
            <a:pPr marL="0" lvl="1" defTabSz="360000"/>
            <a:endParaRPr lang="en-US" sz="2000" dirty="0">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err="1">
                <a:latin typeface="Consolas" panose="020B0609020204030204" pitchFamily="49" charset="0"/>
                <a:cs typeface="Courier New" panose="02070309020205020404" pitchFamily="49" charset="0"/>
              </a:rPr>
              <a:t>nullVariable</a:t>
            </a:r>
            <a:r>
              <a:rPr lang="en-US" sz="2000" dirty="0">
                <a:latin typeface="Consolas" panose="020B0609020204030204" pitchFamily="49" charset="0"/>
                <a:cs typeface="Courier New" panose="02070309020205020404" pitchFamily="49" charset="0"/>
              </a:rPr>
              <a:t> = </a:t>
            </a:r>
            <a:r>
              <a:rPr lang="en-US" sz="2000" dirty="0">
                <a:solidFill>
                  <a:srgbClr val="0000FF"/>
                </a:solidFill>
                <a:latin typeface="Consolas" panose="020B0609020204030204" pitchFamily="49" charset="0"/>
                <a:cs typeface="Courier New" panose="02070309020205020404" pitchFamily="49" charset="0"/>
              </a:rPr>
              <a:t>null</a:t>
            </a:r>
            <a:r>
              <a:rPr lang="en-US" sz="2000" dirty="0">
                <a:latin typeface="Consolas" panose="020B0609020204030204" pitchFamily="49" charset="0"/>
                <a:cs typeface="Courier New" panose="02070309020205020404" pitchFamily="49" charset="0"/>
              </a:rPr>
              <a:t>;</a:t>
            </a:r>
          </a:p>
          <a:p>
            <a:pPr marL="0" lvl="1" defTabSz="360000"/>
            <a:r>
              <a:rPr lang="en-US" sz="2000" dirty="0">
                <a:solidFill>
                  <a:srgbClr val="0070C0"/>
                </a:solidFill>
                <a:latin typeface="Consolas" panose="020B0609020204030204" pitchFamily="49" charset="0"/>
                <a:cs typeface="Courier New" panose="02070309020205020404" pitchFamily="49" charset="0"/>
              </a:rPr>
              <a:t>console.log</a:t>
            </a:r>
            <a:r>
              <a:rPr lang="en-US" sz="2000" dirty="0">
                <a:latin typeface="Consolas" panose="020B0609020204030204" pitchFamily="49" charset="0"/>
                <a:cs typeface="Courier New" panose="02070309020205020404" pitchFamily="49" charset="0"/>
              </a:rPr>
              <a:t>(</a:t>
            </a:r>
            <a:r>
              <a:rPr lang="en-US" sz="2000" dirty="0" err="1">
                <a:solidFill>
                  <a:srgbClr val="FF0000"/>
                </a:solidFill>
                <a:latin typeface="Consolas" panose="020B0609020204030204" pitchFamily="49" charset="0"/>
                <a:cs typeface="Courier New" panose="02070309020205020404" pitchFamily="49" charset="0"/>
              </a:rPr>
              <a:t>typeof</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nullVariable</a:t>
            </a:r>
            <a:r>
              <a:rPr lang="en-US" sz="2000" dirty="0">
                <a:latin typeface="Consolas" panose="020B0609020204030204" pitchFamily="49" charset="0"/>
                <a:cs typeface="Courier New" panose="02070309020205020404" pitchFamily="49" charset="0"/>
              </a:rPr>
              <a:t>); </a:t>
            </a:r>
            <a:r>
              <a:rPr lang="en-US" sz="2000" dirty="0">
                <a:solidFill>
                  <a:srgbClr val="00B050"/>
                </a:solidFill>
                <a:latin typeface="Consolas" panose="020B0609020204030204" pitchFamily="49" charset="0"/>
                <a:cs typeface="Courier New" panose="02070309020205020404" pitchFamily="49" charset="0"/>
              </a:rPr>
              <a:t>// "object"</a:t>
            </a:r>
          </a:p>
          <a:p>
            <a:pPr marL="0" lvl="1" algn="just" defTabSz="360000"/>
            <a:endParaRPr lang="en-US" sz="20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81632"/>
            <a:ext cx="11565619" cy="525970"/>
          </a:xfrm>
        </p:spPr>
        <p:txBody>
          <a:bodyPr/>
          <a:lstStyle/>
          <a:p>
            <a:r>
              <a:rPr lang="en-US" b="1" dirty="0">
                <a:latin typeface="Proxima Nova Black" charset="0"/>
              </a:rPr>
              <a:t>Data types. </a:t>
            </a:r>
            <a:r>
              <a:rPr lang="en-US" b="1" dirty="0" err="1">
                <a:latin typeface="Proxima Nova Black" charset="0"/>
              </a:rPr>
              <a:t>typeof</a:t>
            </a:r>
            <a:endParaRPr lang="en-US" b="1" dirty="0">
              <a:latin typeface="Proxima Nova Black" charset="0"/>
            </a:endParaRPr>
          </a:p>
        </p:txBody>
      </p:sp>
      <p:sp>
        <p:nvSpPr>
          <p:cNvPr id="7" name="Скругленный прямоугольник 3"/>
          <p:cNvSpPr/>
          <p:nvPr/>
        </p:nvSpPr>
        <p:spPr>
          <a:xfrm>
            <a:off x="855254" y="5825344"/>
            <a:ext cx="8817930" cy="818708"/>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lvl="1" algn="just" defTabSz="360000"/>
            <a:r>
              <a:rPr lang="en-US" sz="2000" dirty="0">
                <a:latin typeface="Arial" panose="020B0604020202020204" pitchFamily="34" charset="0"/>
                <a:cs typeface="Arial" panose="020B0604020202020204" pitchFamily="34" charset="0"/>
              </a:rPr>
              <a:t>For null, </a:t>
            </a:r>
            <a:r>
              <a:rPr lang="en-US" sz="2000" dirty="0" err="1">
                <a:latin typeface="Arial" panose="020B0604020202020204" pitchFamily="34" charset="0"/>
                <a:cs typeface="Arial" panose="020B0604020202020204" pitchFamily="34" charset="0"/>
              </a:rPr>
              <a:t>typeof</a:t>
            </a:r>
            <a:r>
              <a:rPr lang="en-US" sz="2000" dirty="0">
                <a:latin typeface="Arial" panose="020B0604020202020204" pitchFamily="34" charset="0"/>
                <a:cs typeface="Arial" panose="020B0604020202020204" pitchFamily="34" charset="0"/>
              </a:rPr>
              <a:t> returns object, this is an officially recognized </a:t>
            </a:r>
            <a:r>
              <a:rPr lang="en-US" sz="2000" b="1" dirty="0">
                <a:latin typeface="Arial" panose="020B0604020202020204" pitchFamily="34" charset="0"/>
                <a:cs typeface="Arial" panose="020B0604020202020204" pitchFamily="34" charset="0"/>
              </a:rPr>
              <a:t>error in the language</a:t>
            </a:r>
            <a:r>
              <a:rPr lang="en-US" sz="2000" dirty="0">
                <a:latin typeface="Arial" panose="020B0604020202020204" pitchFamily="34" charset="0"/>
                <a:cs typeface="Arial" panose="020B0604020202020204" pitchFamily="34" charset="0"/>
              </a:rPr>
              <a:t>, which is saved for compatibility</a:t>
            </a:r>
            <a:endParaRPr lang="ru-RU" sz="2000" dirty="0">
              <a:latin typeface="Arial" panose="020B0604020202020204" pitchFamily="34" charset="0"/>
              <a:cs typeface="Arial" panose="020B0604020202020204" pitchFamily="34" charset="0"/>
            </a:endParaRPr>
          </a:p>
        </p:txBody>
      </p:sp>
      <p:sp>
        <p:nvSpPr>
          <p:cNvPr id="8" name="Прямоугольник 4"/>
          <p:cNvSpPr/>
          <p:nvPr/>
        </p:nvSpPr>
        <p:spPr>
          <a:xfrm>
            <a:off x="222252" y="5726866"/>
            <a:ext cx="548920" cy="1015663"/>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cap="none" spc="0" dirty="0">
                <a:ln w="11430"/>
                <a:solidFill>
                  <a:srgbClr val="FF0000"/>
                </a:solidFill>
                <a:effectLst>
                  <a:outerShdw blurRad="50800" dist="39000" dir="5460000" algn="tl">
                    <a:srgbClr val="000000">
                      <a:alpha val="38000"/>
                    </a:srgbClr>
                  </a:outerShdw>
                </a:effectLst>
              </a:rPr>
              <a:t>!</a:t>
            </a:r>
            <a:endParaRPr lang="ru-RU" sz="6000" b="1" cap="none" spc="0" dirty="0">
              <a:ln w="11430"/>
              <a:solidFill>
                <a:srgbClr val="FF0000"/>
              </a:solidFill>
              <a:effectLst>
                <a:outerShdw blurRad="50800" dist="39000" dir="5460000" algn="tl">
                  <a:srgbClr val="000000">
                    <a:alpha val="38000"/>
                  </a:srgbClr>
                </a:outerShdw>
              </a:effectLst>
            </a:endParaRPr>
          </a:p>
        </p:txBody>
      </p:sp>
      <p:sp>
        <p:nvSpPr>
          <p:cNvPr id="11" name="Скругленный прямоугольник 3"/>
          <p:cNvSpPr/>
          <p:nvPr/>
        </p:nvSpPr>
        <p:spPr>
          <a:xfrm>
            <a:off x="8964862" y="968226"/>
            <a:ext cx="2691988" cy="61224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r>
              <a:rPr lang="en-US" sz="2200" b="1" dirty="0" err="1">
                <a:solidFill>
                  <a:srgbClr val="333333"/>
                </a:solidFill>
              </a:rPr>
              <a:t>typeof</a:t>
            </a:r>
            <a:r>
              <a:rPr lang="en-US" sz="2200" b="1" dirty="0">
                <a:solidFill>
                  <a:srgbClr val="333333"/>
                </a:solidFill>
              </a:rPr>
              <a:t> x = </a:t>
            </a:r>
            <a:r>
              <a:rPr lang="en-US" sz="2200" b="1" dirty="0" err="1"/>
              <a:t>typeof</a:t>
            </a:r>
            <a:r>
              <a:rPr lang="en-US" sz="2200" b="1" dirty="0"/>
              <a:t> (x)</a:t>
            </a:r>
            <a:endParaRPr lang="uk-UA" sz="2200" b="1" dirty="0"/>
          </a:p>
        </p:txBody>
      </p:sp>
    </p:spTree>
    <p:extLst>
      <p:ext uri="{BB962C8B-B14F-4D97-AF65-F5344CB8AC3E}">
        <p14:creationId xmlns:p14="http://schemas.microsoft.com/office/powerpoint/2010/main" val="34923611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p:txBody>
          <a:bodyPr rtlCol="0">
            <a:normAutofit/>
          </a:bodyPr>
          <a:lstStyle/>
          <a:p>
            <a:pPr marL="0" lvl="1" algn="just" defTabSz="360000"/>
            <a:r>
              <a:rPr lang="en-US" sz="2400" dirty="0">
                <a:cs typeface="Arial" panose="020B0604020202020204" pitchFamily="34" charset="0"/>
              </a:rPr>
              <a:t>The </a:t>
            </a:r>
            <a:r>
              <a:rPr lang="en-US" sz="2400" b="1" dirty="0">
                <a:solidFill>
                  <a:srgbClr val="7030A0"/>
                </a:solidFill>
                <a:cs typeface="Arial" panose="020B0604020202020204" pitchFamily="34" charset="0"/>
              </a:rPr>
              <a:t>alert() </a:t>
            </a:r>
            <a:r>
              <a:rPr lang="en-US" sz="2400" dirty="0">
                <a:cs typeface="Arial" panose="020B0604020202020204" pitchFamily="34" charset="0"/>
              </a:rPr>
              <a:t>function displays a message box and pauses the script until the user clicks </a:t>
            </a:r>
            <a:r>
              <a:rPr lang="en-US" sz="2400" b="1" dirty="0">
                <a:solidFill>
                  <a:srgbClr val="7030A0"/>
                </a:solidFill>
                <a:cs typeface="Arial" panose="020B0604020202020204" pitchFamily="34" charset="0"/>
              </a:rPr>
              <a:t>OK</a:t>
            </a:r>
            <a:r>
              <a:rPr lang="en-US" sz="2400" dirty="0">
                <a:cs typeface="Arial" panose="020B0604020202020204" pitchFamily="34" charset="0"/>
              </a:rPr>
              <a:t>:</a:t>
            </a:r>
          </a:p>
          <a:p>
            <a:pPr marL="0" lvl="1" defTabSz="360000"/>
            <a:endParaRPr lang="en-US" sz="2000" dirty="0">
              <a:solidFill>
                <a:schemeClr val="accent4">
                  <a:lumMod val="50000"/>
                </a:schemeClr>
              </a:solidFill>
              <a:latin typeface="Consolas" panose="020B0609020204030204" pitchFamily="49" charset="0"/>
              <a:cs typeface="Courier New" panose="02070309020205020404" pitchFamily="49" charset="0"/>
            </a:endParaRPr>
          </a:p>
          <a:p>
            <a:pPr marL="0" lvl="1" defTabSz="360000"/>
            <a:endParaRPr lang="en-US" sz="2000" dirty="0">
              <a:solidFill>
                <a:schemeClr val="accent4">
                  <a:lumMod val="50000"/>
                </a:schemeClr>
              </a:solidFill>
              <a:latin typeface="Consolas" panose="020B0609020204030204" pitchFamily="49" charset="0"/>
              <a:cs typeface="Courier New" panose="02070309020205020404" pitchFamily="49" charset="0"/>
            </a:endParaRPr>
          </a:p>
          <a:p>
            <a:pPr marL="0" lvl="1" defTabSz="360000"/>
            <a:endParaRPr lang="en-US" sz="2000" dirty="0">
              <a:solidFill>
                <a:schemeClr val="accent4">
                  <a:lumMod val="50000"/>
                </a:schemeClr>
              </a:solidFill>
              <a:latin typeface="Consolas" panose="020B0609020204030204" pitchFamily="49" charset="0"/>
              <a:cs typeface="Courier New" panose="02070309020205020404" pitchFamily="49" charset="0"/>
            </a:endParaRPr>
          </a:p>
          <a:p>
            <a:pPr marL="914306" lvl="3" defTabSz="360000"/>
            <a:r>
              <a:rPr lang="en-US" sz="2000" dirty="0">
                <a:solidFill>
                  <a:srgbClr val="0070C0"/>
                </a:solidFill>
                <a:latin typeface="Consolas" panose="020B0609020204030204" pitchFamily="49" charset="0"/>
                <a:cs typeface="Courier New" panose="02070309020205020404" pitchFamily="49" charset="0"/>
              </a:rPr>
              <a:t>alert</a:t>
            </a:r>
            <a:r>
              <a:rPr lang="en-US" sz="2000" dirty="0">
                <a:latin typeface="Consolas" panose="020B0609020204030204" pitchFamily="49" charset="0"/>
                <a:cs typeface="Courier New" panose="02070309020205020404" pitchFamily="49" charset="0"/>
              </a:rPr>
              <a:t>("Hello JS!");</a:t>
            </a:r>
            <a:endParaRPr lang="ru-RU" sz="2000" dirty="0">
              <a:latin typeface="Consolas" panose="020B0609020204030204" pitchFamily="49" charset="0"/>
              <a:cs typeface="Courier New" panose="02070309020205020404" pitchFamily="49"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en-US" sz="2000" dirty="0">
              <a:latin typeface="Arial" panose="020B0604020202020204" pitchFamily="34" charset="0"/>
              <a:cs typeface="Arial" panose="020B0604020202020204" pitchFamily="34" charset="0"/>
            </a:endParaRPr>
          </a:p>
          <a:p>
            <a:pPr marL="0" lvl="1" algn="just" defTabSz="360000"/>
            <a:endParaRPr lang="uk-UA" sz="2400" dirty="0">
              <a:cs typeface="Arial" panose="020B0604020202020204" pitchFamily="34" charset="0"/>
            </a:endParaRPr>
          </a:p>
          <a:p>
            <a:pPr marL="0" lvl="1" algn="just" defTabSz="360000"/>
            <a:r>
              <a:rPr lang="en-US" sz="2400" dirty="0">
                <a:cs typeface="Arial" panose="020B0604020202020204" pitchFamily="34" charset="0"/>
              </a:rPr>
              <a:t>The message box that is displayed is a </a:t>
            </a:r>
            <a:r>
              <a:rPr lang="en-US" sz="2400" b="1" dirty="0">
                <a:solidFill>
                  <a:srgbClr val="7030A0"/>
                </a:solidFill>
                <a:cs typeface="Arial" panose="020B0604020202020204" pitchFamily="34" charset="0"/>
              </a:rPr>
              <a:t>modal</a:t>
            </a:r>
            <a:r>
              <a:rPr lang="en-US" sz="2400" dirty="0">
                <a:cs typeface="Arial" panose="020B0604020202020204" pitchFamily="34" charset="0"/>
              </a:rPr>
              <a:t> window. The word modal means that the user cannot interact with the page, press other buttons, etc., until he closes the window. In this case, until it clicks OK</a:t>
            </a:r>
            <a:endParaRPr lang="en-US" sz="2400" dirty="0">
              <a:cs typeface="Courier New" panose="02070309020205020404" pitchFamily="49"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User interaction</a:t>
            </a:r>
            <a:r>
              <a:rPr lang="ru-RU" b="1" dirty="0">
                <a:latin typeface="Proxima Nova Black" charset="0"/>
              </a:rPr>
              <a:t>. </a:t>
            </a:r>
            <a:r>
              <a:rPr lang="en-US" b="1" dirty="0">
                <a:latin typeface="Proxima Nova Black" charset="0"/>
              </a:rPr>
              <a:t>alert()</a:t>
            </a:r>
          </a:p>
        </p:txBody>
      </p:sp>
      <p:pic>
        <p:nvPicPr>
          <p:cNvPr id="2" name="Picture 1"/>
          <p:cNvPicPr>
            <a:picLocks noChangeAspect="1"/>
          </p:cNvPicPr>
          <p:nvPr/>
        </p:nvPicPr>
        <p:blipFill>
          <a:blip r:embed="rId3"/>
          <a:stretch>
            <a:fillRect/>
          </a:stretch>
        </p:blipFill>
        <p:spPr>
          <a:xfrm>
            <a:off x="5959366" y="2144858"/>
            <a:ext cx="5549462" cy="1676230"/>
          </a:xfrm>
          <a:prstGeom prst="rect">
            <a:avLst/>
          </a:prstGeom>
        </p:spPr>
      </p:pic>
      <p:sp>
        <p:nvSpPr>
          <p:cNvPr id="6" name="Стрелка вправо 1"/>
          <p:cNvSpPr/>
          <p:nvPr/>
        </p:nvSpPr>
        <p:spPr>
          <a:xfrm>
            <a:off x="4671968" y="2915233"/>
            <a:ext cx="712381" cy="2764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34923611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824257" y="3351900"/>
            <a:ext cx="11494709" cy="3010397"/>
          </a:xfrm>
        </p:spPr>
        <p:txBody>
          <a:bodyPr rtlCol="0">
            <a:normAutofit/>
          </a:bodyPr>
          <a:lstStyle/>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a:latin typeface="Consolas" panose="020B0609020204030204" pitchFamily="49" charset="0"/>
                <a:cs typeface="Courier New" panose="02070309020205020404" pitchFamily="49" charset="0"/>
              </a:rPr>
              <a:t>name = </a:t>
            </a:r>
            <a:r>
              <a:rPr lang="en-US" sz="2000" b="1" dirty="0">
                <a:solidFill>
                  <a:srgbClr val="7030A0"/>
                </a:solidFill>
                <a:latin typeface="Consolas" panose="020B0609020204030204" pitchFamily="49" charset="0"/>
                <a:cs typeface="Courier New" panose="02070309020205020404" pitchFamily="49" charset="0"/>
              </a:rPr>
              <a:t>prompt</a:t>
            </a:r>
            <a:r>
              <a:rPr lang="en-US" sz="2000" dirty="0">
                <a:latin typeface="Consolas" panose="020B0609020204030204" pitchFamily="49" charset="0"/>
                <a:cs typeface="Courier New" panose="02070309020205020404" pitchFamily="49" charset="0"/>
              </a:rPr>
              <a:t>("What is your name?", "Carl");</a:t>
            </a:r>
          </a:p>
          <a:p>
            <a:pPr marL="0" lvl="1" defTabSz="360000"/>
            <a:r>
              <a:rPr lang="en-US" sz="2000" dirty="0">
                <a:solidFill>
                  <a:srgbClr val="0070C0"/>
                </a:solidFill>
                <a:latin typeface="Consolas" panose="020B0609020204030204" pitchFamily="49" charset="0"/>
                <a:cs typeface="Courier New" panose="02070309020205020404" pitchFamily="49" charset="0"/>
              </a:rPr>
              <a:t>alert</a:t>
            </a:r>
            <a:r>
              <a:rPr lang="en-US" sz="2000" dirty="0">
                <a:latin typeface="Consolas" panose="020B0609020204030204" pitchFamily="49" charset="0"/>
                <a:cs typeface="Courier New" panose="02070309020205020404" pitchFamily="49" charset="0"/>
              </a:rPr>
              <a:t>(name);</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a:xfrm>
            <a:off x="362859" y="216182"/>
            <a:ext cx="11565619" cy="525970"/>
          </a:xfrm>
        </p:spPr>
        <p:txBody>
          <a:bodyPr/>
          <a:lstStyle/>
          <a:p>
            <a:r>
              <a:rPr lang="en-US" b="1" dirty="0">
                <a:latin typeface="Proxima Nova Black" charset="0"/>
              </a:rPr>
              <a:t>User interaction</a:t>
            </a:r>
            <a:r>
              <a:rPr lang="ru-RU" b="1" dirty="0">
                <a:latin typeface="Proxima Nova Black" charset="0"/>
              </a:rPr>
              <a:t>. </a:t>
            </a:r>
            <a:r>
              <a:rPr lang="en-US" b="1" dirty="0">
                <a:latin typeface="Proxima Nova Black" charset="0"/>
              </a:rPr>
              <a:t>prompt()</a:t>
            </a:r>
          </a:p>
        </p:txBody>
      </p:sp>
      <p:sp>
        <p:nvSpPr>
          <p:cNvPr id="2" name="Rectangle 1"/>
          <p:cNvSpPr/>
          <p:nvPr/>
        </p:nvSpPr>
        <p:spPr>
          <a:xfrm>
            <a:off x="362859" y="915379"/>
            <a:ext cx="4646528" cy="400110"/>
          </a:xfrm>
          <a:prstGeom prst="rect">
            <a:avLst/>
          </a:prstGeom>
        </p:spPr>
        <p:txBody>
          <a:bodyPr wrap="none">
            <a:spAutoFit/>
          </a:bodyPr>
          <a:lstStyle/>
          <a:p>
            <a:r>
              <a:rPr lang="en-US" sz="2000" dirty="0">
                <a:solidFill>
                  <a:srgbClr val="333333"/>
                </a:solidFill>
              </a:rPr>
              <a:t>The </a:t>
            </a:r>
            <a:r>
              <a:rPr lang="en-US" sz="2000" b="1" dirty="0">
                <a:solidFill>
                  <a:srgbClr val="7030A0"/>
                </a:solidFill>
              </a:rPr>
              <a:t>prompt</a:t>
            </a:r>
            <a:r>
              <a:rPr lang="en-US" sz="2000" b="1" dirty="0">
                <a:solidFill>
                  <a:srgbClr val="333333"/>
                </a:solidFill>
              </a:rPr>
              <a:t> </a:t>
            </a:r>
            <a:r>
              <a:rPr lang="en-US" sz="2000" dirty="0">
                <a:solidFill>
                  <a:srgbClr val="333333"/>
                </a:solidFill>
              </a:rPr>
              <a:t>function</a:t>
            </a:r>
            <a:r>
              <a:rPr lang="en-US" sz="2000" b="1" dirty="0">
                <a:solidFill>
                  <a:srgbClr val="333333"/>
                </a:solidFill>
              </a:rPr>
              <a:t> </a:t>
            </a:r>
            <a:r>
              <a:rPr lang="en-US" sz="2000" dirty="0">
                <a:solidFill>
                  <a:srgbClr val="333333"/>
                </a:solidFill>
              </a:rPr>
              <a:t>takes two arguments:</a:t>
            </a:r>
            <a:endParaRPr lang="uk-UA" sz="2000" dirty="0"/>
          </a:p>
        </p:txBody>
      </p:sp>
      <p:sp>
        <p:nvSpPr>
          <p:cNvPr id="6" name="Rectangle 5"/>
          <p:cNvSpPr/>
          <p:nvPr/>
        </p:nvSpPr>
        <p:spPr>
          <a:xfrm>
            <a:off x="5954405" y="881874"/>
            <a:ext cx="4698722" cy="400110"/>
          </a:xfrm>
          <a:prstGeom prst="rect">
            <a:avLst/>
          </a:prstGeom>
        </p:spPr>
        <p:txBody>
          <a:bodyPr wrap="none">
            <a:spAutoFit/>
          </a:bodyPr>
          <a:lstStyle/>
          <a:p>
            <a:r>
              <a:rPr lang="uk-UA" sz="2000" dirty="0" err="1">
                <a:latin typeface="Consolas" panose="020B0609020204030204" pitchFamily="49" charset="0"/>
              </a:rPr>
              <a:t>result</a:t>
            </a:r>
            <a:r>
              <a:rPr lang="uk-UA" sz="2000" dirty="0">
                <a:latin typeface="Consolas" panose="020B0609020204030204" pitchFamily="49" charset="0"/>
              </a:rPr>
              <a:t> = </a:t>
            </a:r>
            <a:r>
              <a:rPr lang="uk-UA" sz="2000" b="1" dirty="0" err="1">
                <a:solidFill>
                  <a:srgbClr val="7030A0"/>
                </a:solidFill>
                <a:latin typeface="Consolas" panose="020B0609020204030204" pitchFamily="49" charset="0"/>
              </a:rPr>
              <a:t>prompt</a:t>
            </a:r>
            <a:r>
              <a:rPr lang="uk-UA" sz="2000" dirty="0">
                <a:latin typeface="Consolas" panose="020B0609020204030204" pitchFamily="49" charset="0"/>
              </a:rPr>
              <a:t>(</a:t>
            </a:r>
            <a:r>
              <a:rPr lang="uk-UA" sz="2000" dirty="0" err="1">
                <a:latin typeface="Consolas" panose="020B0609020204030204" pitchFamily="49" charset="0"/>
              </a:rPr>
              <a:t>title</a:t>
            </a:r>
            <a:r>
              <a:rPr lang="uk-UA" sz="2000" dirty="0">
                <a:latin typeface="Consolas" panose="020B0609020204030204" pitchFamily="49" charset="0"/>
              </a:rPr>
              <a:t>, </a:t>
            </a:r>
            <a:r>
              <a:rPr lang="uk-UA" sz="2000" dirty="0" err="1">
                <a:latin typeface="Consolas" panose="020B0609020204030204" pitchFamily="49" charset="0"/>
              </a:rPr>
              <a:t>default</a:t>
            </a:r>
            <a:r>
              <a:rPr lang="uk-UA" sz="2000" dirty="0">
                <a:latin typeface="Consolas" panose="020B0609020204030204" pitchFamily="49" charset="0"/>
              </a:rPr>
              <a:t>);</a:t>
            </a:r>
          </a:p>
        </p:txBody>
      </p:sp>
      <p:sp>
        <p:nvSpPr>
          <p:cNvPr id="10" name="Rectangle 9"/>
          <p:cNvSpPr/>
          <p:nvPr/>
        </p:nvSpPr>
        <p:spPr>
          <a:xfrm>
            <a:off x="362860" y="1450754"/>
            <a:ext cx="11404598" cy="1785104"/>
          </a:xfrm>
          <a:prstGeom prst="rect">
            <a:avLst/>
          </a:prstGeom>
        </p:spPr>
        <p:txBody>
          <a:bodyPr wrap="square">
            <a:spAutoFit/>
          </a:bodyPr>
          <a:lstStyle/>
          <a:p>
            <a:pPr>
              <a:spcAft>
                <a:spcPts val="600"/>
              </a:spcAft>
            </a:pPr>
            <a:r>
              <a:rPr lang="en-US" sz="2000" dirty="0">
                <a:solidFill>
                  <a:srgbClr val="333333"/>
                </a:solidFill>
              </a:rPr>
              <a:t>It displays a modal window with a title </a:t>
            </a:r>
            <a:r>
              <a:rPr lang="en-US" sz="2000" i="1" dirty="0" err="1">
                <a:solidFill>
                  <a:srgbClr val="333333"/>
                </a:solidFill>
              </a:rPr>
              <a:t>title</a:t>
            </a:r>
            <a:r>
              <a:rPr lang="en-US" sz="2000" dirty="0">
                <a:solidFill>
                  <a:srgbClr val="333333"/>
                </a:solidFill>
              </a:rPr>
              <a:t>, a </a:t>
            </a:r>
            <a:r>
              <a:rPr lang="en-US" sz="2000" b="1" dirty="0">
                <a:solidFill>
                  <a:srgbClr val="7030A0"/>
                </a:solidFill>
              </a:rPr>
              <a:t>text input field </a:t>
            </a:r>
            <a:r>
              <a:rPr lang="en-US" sz="2000" dirty="0">
                <a:solidFill>
                  <a:srgbClr val="333333"/>
                </a:solidFill>
              </a:rPr>
              <a:t>filled with the default line </a:t>
            </a:r>
            <a:r>
              <a:rPr lang="en-US" sz="2000" i="1" dirty="0">
                <a:solidFill>
                  <a:srgbClr val="333333"/>
                </a:solidFill>
              </a:rPr>
              <a:t>default</a:t>
            </a:r>
            <a:r>
              <a:rPr lang="en-US" sz="2000" dirty="0">
                <a:solidFill>
                  <a:srgbClr val="333333"/>
                </a:solidFill>
              </a:rPr>
              <a:t> and OK / CANCEL buttons.</a:t>
            </a:r>
            <a:endParaRPr lang="ru-RU" sz="2000" dirty="0">
              <a:solidFill>
                <a:srgbClr val="333333"/>
              </a:solidFill>
            </a:endParaRPr>
          </a:p>
          <a:p>
            <a:pPr>
              <a:spcAft>
                <a:spcPts val="600"/>
              </a:spcAft>
            </a:pPr>
            <a:r>
              <a:rPr lang="en-US" sz="2000" dirty="0">
                <a:solidFill>
                  <a:srgbClr val="333333"/>
                </a:solidFill>
              </a:rPr>
              <a:t>The user must either </a:t>
            </a:r>
            <a:r>
              <a:rPr lang="en-US" sz="2000" b="1" dirty="0">
                <a:solidFill>
                  <a:srgbClr val="7030A0"/>
                </a:solidFill>
              </a:rPr>
              <a:t>enter something</a:t>
            </a:r>
            <a:r>
              <a:rPr lang="en-US" sz="2000" dirty="0">
                <a:solidFill>
                  <a:srgbClr val="333333"/>
                </a:solidFill>
              </a:rPr>
              <a:t> and </a:t>
            </a:r>
            <a:r>
              <a:rPr lang="en-US" sz="2000" b="1" dirty="0">
                <a:solidFill>
                  <a:srgbClr val="7030A0"/>
                </a:solidFill>
              </a:rPr>
              <a:t>press OK</a:t>
            </a:r>
            <a:r>
              <a:rPr lang="en-US" sz="2000" dirty="0">
                <a:solidFill>
                  <a:srgbClr val="333333"/>
                </a:solidFill>
              </a:rPr>
              <a:t>, or </a:t>
            </a:r>
            <a:r>
              <a:rPr lang="en-US" sz="2000" b="1" dirty="0">
                <a:solidFill>
                  <a:srgbClr val="7030A0"/>
                </a:solidFill>
              </a:rPr>
              <a:t>cancel</a:t>
            </a:r>
            <a:r>
              <a:rPr lang="en-US" sz="2000" dirty="0">
                <a:solidFill>
                  <a:srgbClr val="333333"/>
                </a:solidFill>
              </a:rPr>
              <a:t> the entry by clicking on CANCEL or by pressing Esc on the keyboard.</a:t>
            </a:r>
          </a:p>
          <a:p>
            <a:r>
              <a:rPr lang="en-US" sz="2000" b="1" dirty="0"/>
              <a:t> Calling </a:t>
            </a:r>
            <a:r>
              <a:rPr lang="en-US" sz="2000" b="1" dirty="0">
                <a:solidFill>
                  <a:srgbClr val="7030A0"/>
                </a:solidFill>
              </a:rPr>
              <a:t>prompt returns </a:t>
            </a:r>
            <a:r>
              <a:rPr lang="en-US" sz="2000" b="1" dirty="0"/>
              <a:t>what the visitor entered - a </a:t>
            </a:r>
            <a:r>
              <a:rPr lang="en-US" sz="2000" b="1" dirty="0">
                <a:solidFill>
                  <a:srgbClr val="7030A0"/>
                </a:solidFill>
              </a:rPr>
              <a:t>string</a:t>
            </a:r>
            <a:r>
              <a:rPr lang="en-US" sz="2000" b="1" dirty="0"/>
              <a:t> or a special </a:t>
            </a:r>
            <a:r>
              <a:rPr lang="en-US" sz="2000" b="1" dirty="0">
                <a:solidFill>
                  <a:srgbClr val="7030A0"/>
                </a:solidFill>
              </a:rPr>
              <a:t>null</a:t>
            </a:r>
            <a:r>
              <a:rPr lang="en-US" sz="2000" b="1" dirty="0"/>
              <a:t> value if the input is canceled.</a:t>
            </a:r>
            <a:endParaRPr lang="uk-UA" sz="2000" b="1" dirty="0"/>
          </a:p>
        </p:txBody>
      </p:sp>
      <p:pic>
        <p:nvPicPr>
          <p:cNvPr id="11" name="Picture 10"/>
          <p:cNvPicPr>
            <a:picLocks noChangeAspect="1"/>
          </p:cNvPicPr>
          <p:nvPr/>
        </p:nvPicPr>
        <p:blipFill>
          <a:blip r:embed="rId3"/>
          <a:stretch>
            <a:fillRect/>
          </a:stretch>
        </p:blipFill>
        <p:spPr>
          <a:xfrm>
            <a:off x="562176" y="4086768"/>
            <a:ext cx="4893796" cy="1990575"/>
          </a:xfrm>
          <a:prstGeom prst="rect">
            <a:avLst/>
          </a:prstGeom>
        </p:spPr>
      </p:pic>
      <p:pic>
        <p:nvPicPr>
          <p:cNvPr id="12" name="Picture 11"/>
          <p:cNvPicPr>
            <a:picLocks noChangeAspect="1"/>
          </p:cNvPicPr>
          <p:nvPr/>
        </p:nvPicPr>
        <p:blipFill>
          <a:blip r:embed="rId4"/>
          <a:stretch>
            <a:fillRect/>
          </a:stretch>
        </p:blipFill>
        <p:spPr>
          <a:xfrm>
            <a:off x="6635728" y="4334278"/>
            <a:ext cx="5046570" cy="1495553"/>
          </a:xfrm>
          <a:prstGeom prst="rect">
            <a:avLst/>
          </a:prstGeom>
        </p:spPr>
      </p:pic>
      <p:sp>
        <p:nvSpPr>
          <p:cNvPr id="15" name="Стрелка вправо 1"/>
          <p:cNvSpPr/>
          <p:nvPr/>
        </p:nvSpPr>
        <p:spPr>
          <a:xfrm>
            <a:off x="5718053" y="4943830"/>
            <a:ext cx="712381" cy="2764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34923611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697291" y="2973828"/>
            <a:ext cx="11494709" cy="3010397"/>
          </a:xfrm>
        </p:spPr>
        <p:txBody>
          <a:bodyPr rtlCol="0">
            <a:normAutofit/>
          </a:bodyPr>
          <a:lstStyle/>
          <a:p>
            <a:pPr marL="0" lvl="1" defTabSz="360000"/>
            <a:r>
              <a:rPr lang="en-US" sz="2000" dirty="0">
                <a:solidFill>
                  <a:srgbClr val="0070C0"/>
                </a:solidFill>
                <a:latin typeface="Consolas" panose="020B0609020204030204" pitchFamily="49" charset="0"/>
                <a:cs typeface="Courier New" panose="02070309020205020404" pitchFamily="49" charset="0"/>
              </a:rPr>
              <a:t>let </a:t>
            </a:r>
            <a:r>
              <a:rPr lang="en-US" sz="2000" dirty="0" err="1">
                <a:latin typeface="Consolas" panose="020B0609020204030204" pitchFamily="49" charset="0"/>
                <a:cs typeface="Courier New" panose="02070309020205020404" pitchFamily="49" charset="0"/>
              </a:rPr>
              <a:t>isAdmin</a:t>
            </a:r>
            <a:r>
              <a:rPr lang="en-US" sz="2000" dirty="0">
                <a:latin typeface="Consolas" panose="020B0609020204030204" pitchFamily="49" charset="0"/>
                <a:cs typeface="Courier New" panose="02070309020205020404" pitchFamily="49" charset="0"/>
              </a:rPr>
              <a:t> = </a:t>
            </a:r>
            <a:r>
              <a:rPr lang="en-US" sz="2000" b="1" dirty="0">
                <a:solidFill>
                  <a:srgbClr val="7030A0"/>
                </a:solidFill>
                <a:latin typeface="Consolas" panose="020B0609020204030204" pitchFamily="49" charset="0"/>
                <a:cs typeface="Courier New" panose="02070309020205020404" pitchFamily="49" charset="0"/>
              </a:rPr>
              <a:t>confirm</a:t>
            </a:r>
            <a:r>
              <a:rPr lang="en-US" sz="2000" dirty="0">
                <a:latin typeface="Consolas" panose="020B0609020204030204" pitchFamily="49" charset="0"/>
                <a:cs typeface="Courier New" panose="02070309020205020404" pitchFamily="49" charset="0"/>
              </a:rPr>
              <a:t>("Are you an administrator?");</a:t>
            </a:r>
            <a:endParaRPr lang="uk-UA" sz="2000" dirty="0">
              <a:latin typeface="Consolas" panose="020B0609020204030204" pitchFamily="49" charset="0"/>
              <a:cs typeface="Courier New" panose="02070309020205020404" pitchFamily="49" charset="0"/>
            </a:endParaRPr>
          </a:p>
          <a:p>
            <a:pPr marL="0" lvl="1" defTabSz="360000"/>
            <a:r>
              <a:rPr lang="en-US" sz="2000" dirty="0">
                <a:solidFill>
                  <a:srgbClr val="0070C0"/>
                </a:solidFill>
                <a:latin typeface="Consolas" panose="020B0609020204030204" pitchFamily="49" charset="0"/>
                <a:cs typeface="Courier New" panose="02070309020205020404" pitchFamily="49" charset="0"/>
              </a:rPr>
              <a:t>alert</a:t>
            </a:r>
            <a:r>
              <a:rPr lang="en-US" sz="2000" dirty="0">
                <a:latin typeface="Consolas" panose="020B0609020204030204" pitchFamily="49" charset="0"/>
                <a:cs typeface="Courier New" panose="02070309020205020404" pitchFamily="49" charset="0"/>
              </a:rPr>
              <a:t>( </a:t>
            </a:r>
            <a:r>
              <a:rPr lang="en-US" sz="2000" dirty="0" err="1">
                <a:latin typeface="Consolas" panose="020B0609020204030204" pitchFamily="49" charset="0"/>
                <a:cs typeface="Courier New" panose="02070309020205020404" pitchFamily="49" charset="0"/>
              </a:rPr>
              <a:t>isAdmin</a:t>
            </a:r>
            <a:r>
              <a:rPr lang="en-US" sz="2000" dirty="0">
                <a:latin typeface="Consolas" panose="020B0609020204030204" pitchFamily="49" charset="0"/>
                <a:cs typeface="Courier New" panose="02070309020205020404" pitchFamily="49" charset="0"/>
              </a:rPr>
              <a:t> );</a:t>
            </a: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User interaction</a:t>
            </a:r>
            <a:r>
              <a:rPr lang="ru-RU" b="1" dirty="0">
                <a:latin typeface="Proxima Nova Black" charset="0"/>
              </a:rPr>
              <a:t>. </a:t>
            </a:r>
            <a:r>
              <a:rPr lang="en-US" b="1" dirty="0">
                <a:latin typeface="Proxima Nova Black" charset="0"/>
              </a:rPr>
              <a:t>confirm()</a:t>
            </a:r>
          </a:p>
        </p:txBody>
      </p:sp>
      <p:sp>
        <p:nvSpPr>
          <p:cNvPr id="2" name="Rectangle 1"/>
          <p:cNvSpPr/>
          <p:nvPr/>
        </p:nvSpPr>
        <p:spPr>
          <a:xfrm>
            <a:off x="456659" y="974735"/>
            <a:ext cx="993221" cy="430887"/>
          </a:xfrm>
          <a:prstGeom prst="rect">
            <a:avLst/>
          </a:prstGeom>
        </p:spPr>
        <p:txBody>
          <a:bodyPr wrap="none">
            <a:spAutoFit/>
          </a:bodyPr>
          <a:lstStyle/>
          <a:p>
            <a:r>
              <a:rPr lang="en-US" sz="2200" dirty="0"/>
              <a:t>Syntax</a:t>
            </a:r>
            <a:r>
              <a:rPr lang="ru-RU" dirty="0">
                <a:solidFill>
                  <a:srgbClr val="333333"/>
                </a:solidFill>
                <a:latin typeface="BlinkMacSystemFont"/>
              </a:rPr>
              <a:t>:</a:t>
            </a:r>
            <a:endParaRPr lang="uk-UA" dirty="0"/>
          </a:p>
        </p:txBody>
      </p:sp>
      <p:sp>
        <p:nvSpPr>
          <p:cNvPr id="6" name="Rectangle 5"/>
          <p:cNvSpPr/>
          <p:nvPr/>
        </p:nvSpPr>
        <p:spPr>
          <a:xfrm>
            <a:off x="2545283" y="992240"/>
            <a:ext cx="3993401" cy="400110"/>
          </a:xfrm>
          <a:prstGeom prst="rect">
            <a:avLst/>
          </a:prstGeom>
        </p:spPr>
        <p:txBody>
          <a:bodyPr wrap="none">
            <a:spAutoFit/>
          </a:bodyPr>
          <a:lstStyle/>
          <a:p>
            <a:r>
              <a:rPr lang="en-US" sz="2000" dirty="0">
                <a:latin typeface="Consolas" panose="020B0609020204030204" pitchFamily="49" charset="0"/>
              </a:rPr>
              <a:t>result = </a:t>
            </a:r>
            <a:r>
              <a:rPr lang="en-US" sz="2000" b="1" dirty="0">
                <a:solidFill>
                  <a:srgbClr val="7030A0"/>
                </a:solidFill>
                <a:latin typeface="Consolas" panose="020B0609020204030204" pitchFamily="49" charset="0"/>
              </a:rPr>
              <a:t>confirm</a:t>
            </a:r>
            <a:r>
              <a:rPr lang="en-US" sz="2000" dirty="0">
                <a:latin typeface="Consolas" panose="020B0609020204030204" pitchFamily="49" charset="0"/>
              </a:rPr>
              <a:t>(question);</a:t>
            </a:r>
            <a:endParaRPr lang="uk-UA" sz="2000" dirty="0">
              <a:latin typeface="Consolas" panose="020B0609020204030204" pitchFamily="49" charset="0"/>
            </a:endParaRPr>
          </a:p>
        </p:txBody>
      </p:sp>
      <p:sp>
        <p:nvSpPr>
          <p:cNvPr id="10" name="Rectangle 9"/>
          <p:cNvSpPr/>
          <p:nvPr/>
        </p:nvSpPr>
        <p:spPr>
          <a:xfrm>
            <a:off x="362860" y="1596691"/>
            <a:ext cx="11404598" cy="1261884"/>
          </a:xfrm>
          <a:prstGeom prst="rect">
            <a:avLst/>
          </a:prstGeom>
        </p:spPr>
        <p:txBody>
          <a:bodyPr wrap="square">
            <a:spAutoFit/>
          </a:bodyPr>
          <a:lstStyle/>
          <a:p>
            <a:pPr>
              <a:spcAft>
                <a:spcPts val="600"/>
              </a:spcAft>
            </a:pPr>
            <a:r>
              <a:rPr lang="en-US" sz="2200" dirty="0">
                <a:solidFill>
                  <a:srgbClr val="333333"/>
                </a:solidFill>
              </a:rPr>
              <a:t>confirm displays a question box with two buttons: </a:t>
            </a:r>
            <a:r>
              <a:rPr lang="en-US" sz="2200" b="1" dirty="0">
                <a:solidFill>
                  <a:srgbClr val="7030A0"/>
                </a:solidFill>
              </a:rPr>
              <a:t>OK</a:t>
            </a:r>
            <a:r>
              <a:rPr lang="en-US" sz="2200" dirty="0">
                <a:solidFill>
                  <a:srgbClr val="333333"/>
                </a:solidFill>
              </a:rPr>
              <a:t> and </a:t>
            </a:r>
            <a:r>
              <a:rPr lang="en-US" sz="2200" b="1" dirty="0">
                <a:solidFill>
                  <a:srgbClr val="7030A0"/>
                </a:solidFill>
              </a:rPr>
              <a:t>CANCEL</a:t>
            </a:r>
            <a:r>
              <a:rPr lang="en-US" sz="2200" dirty="0">
                <a:solidFill>
                  <a:srgbClr val="333333"/>
                </a:solidFill>
              </a:rPr>
              <a:t>.</a:t>
            </a:r>
          </a:p>
          <a:p>
            <a:pPr>
              <a:spcAft>
                <a:spcPts val="600"/>
              </a:spcAft>
            </a:pPr>
            <a:endParaRPr lang="en-US" sz="2200" dirty="0">
              <a:solidFill>
                <a:srgbClr val="333333"/>
              </a:solidFill>
            </a:endParaRPr>
          </a:p>
          <a:p>
            <a:pPr>
              <a:spcAft>
                <a:spcPts val="600"/>
              </a:spcAft>
            </a:pPr>
            <a:r>
              <a:rPr lang="en-US" sz="2200" dirty="0">
                <a:solidFill>
                  <a:srgbClr val="333333"/>
                </a:solidFill>
              </a:rPr>
              <a:t>The </a:t>
            </a:r>
            <a:r>
              <a:rPr lang="en-US" sz="2200" b="1" dirty="0">
                <a:solidFill>
                  <a:srgbClr val="7030A0"/>
                </a:solidFill>
              </a:rPr>
              <a:t>result</a:t>
            </a:r>
            <a:r>
              <a:rPr lang="en-US" sz="2200" dirty="0">
                <a:solidFill>
                  <a:srgbClr val="333333"/>
                </a:solidFill>
              </a:rPr>
              <a:t> will be </a:t>
            </a:r>
            <a:r>
              <a:rPr lang="en-US" sz="2200" b="1" dirty="0">
                <a:solidFill>
                  <a:srgbClr val="7030A0"/>
                </a:solidFill>
              </a:rPr>
              <a:t>true</a:t>
            </a:r>
            <a:r>
              <a:rPr lang="en-US" sz="2200" dirty="0">
                <a:solidFill>
                  <a:srgbClr val="333333"/>
                </a:solidFill>
              </a:rPr>
              <a:t> when you click OK and </a:t>
            </a:r>
            <a:r>
              <a:rPr lang="en-US" sz="2200" b="1" dirty="0">
                <a:solidFill>
                  <a:srgbClr val="7030A0"/>
                </a:solidFill>
              </a:rPr>
              <a:t>false</a:t>
            </a:r>
            <a:r>
              <a:rPr lang="en-US" sz="2200" dirty="0">
                <a:solidFill>
                  <a:srgbClr val="333333"/>
                </a:solidFill>
              </a:rPr>
              <a:t> if CANCEL (Esc).</a:t>
            </a:r>
            <a:endParaRPr lang="uk-UA" sz="2200" b="1" dirty="0"/>
          </a:p>
        </p:txBody>
      </p:sp>
      <p:pic>
        <p:nvPicPr>
          <p:cNvPr id="5" name="Picture 4"/>
          <p:cNvPicPr>
            <a:picLocks noChangeAspect="1"/>
          </p:cNvPicPr>
          <p:nvPr/>
        </p:nvPicPr>
        <p:blipFill>
          <a:blip r:embed="rId3"/>
          <a:stretch>
            <a:fillRect/>
          </a:stretch>
        </p:blipFill>
        <p:spPr>
          <a:xfrm>
            <a:off x="456659" y="4040413"/>
            <a:ext cx="5105665" cy="1539208"/>
          </a:xfrm>
          <a:prstGeom prst="rect">
            <a:avLst/>
          </a:prstGeom>
        </p:spPr>
      </p:pic>
      <p:sp>
        <p:nvSpPr>
          <p:cNvPr id="13" name="Стрелка вправо 1"/>
          <p:cNvSpPr/>
          <p:nvPr/>
        </p:nvSpPr>
        <p:spPr>
          <a:xfrm>
            <a:off x="5733451" y="4688830"/>
            <a:ext cx="499867" cy="2423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9" name="Picture 8"/>
          <p:cNvPicPr>
            <a:picLocks noChangeAspect="1"/>
          </p:cNvPicPr>
          <p:nvPr/>
        </p:nvPicPr>
        <p:blipFill>
          <a:blip r:embed="rId4"/>
          <a:stretch>
            <a:fillRect/>
          </a:stretch>
        </p:blipFill>
        <p:spPr>
          <a:xfrm>
            <a:off x="6444644" y="4040413"/>
            <a:ext cx="5189111" cy="1539208"/>
          </a:xfrm>
          <a:prstGeom prst="rect">
            <a:avLst/>
          </a:prstGeom>
        </p:spPr>
      </p:pic>
    </p:spTree>
    <p:extLst>
      <p:ext uri="{BB962C8B-B14F-4D97-AF65-F5344CB8AC3E}">
        <p14:creationId xmlns:p14="http://schemas.microsoft.com/office/powerpoint/2010/main" val="34430836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Content Placeholder 2">
            <a:extLst>
              <a:ext uri="{FF2B5EF4-FFF2-40B4-BE49-F238E27FC236}">
                <a16:creationId xmlns:a16="http://schemas.microsoft.com/office/drawing/2014/main" id="{B95DA68F-F0D7-4537-804E-34D57BE29409}"/>
              </a:ext>
            </a:extLst>
          </p:cNvPr>
          <p:cNvSpPr>
            <a:spLocks noGrp="1"/>
          </p:cNvSpPr>
          <p:nvPr>
            <p:ph type="body" sz="quarter" idx="10"/>
          </p:nvPr>
        </p:nvSpPr>
        <p:spPr/>
        <p:txBody>
          <a:bodyPr/>
          <a:lstStyle/>
          <a:p>
            <a:pPr>
              <a:lnSpc>
                <a:spcPct val="80000"/>
              </a:lnSpc>
              <a:buClr>
                <a:srgbClr val="CBCECE"/>
              </a:buClr>
              <a:defRPr/>
            </a:pPr>
            <a:r>
              <a:rPr lang="en-US" sz="2400" dirty="0">
                <a:hlinkClick r:id="rId2"/>
              </a:rPr>
              <a:t>https://www.tutorialrepublic.com/javascript-tutorial/</a:t>
            </a:r>
            <a:endParaRPr lang="en-US" sz="2400" dirty="0"/>
          </a:p>
          <a:p>
            <a:pPr>
              <a:lnSpc>
                <a:spcPct val="80000"/>
              </a:lnSpc>
              <a:buClr>
                <a:srgbClr val="CBCECE"/>
              </a:buClr>
              <a:defRPr/>
            </a:pPr>
            <a:r>
              <a:rPr lang="en-US" sz="2400" dirty="0">
                <a:hlinkClick r:id="rId3"/>
              </a:rPr>
              <a:t>https://www.w3schools.com</a:t>
            </a:r>
            <a:endParaRPr lang="en-US" sz="2400" dirty="0"/>
          </a:p>
          <a:p>
            <a:pPr>
              <a:lnSpc>
                <a:spcPct val="80000"/>
              </a:lnSpc>
              <a:buClr>
                <a:srgbClr val="CBCECE"/>
              </a:buClr>
              <a:defRPr/>
            </a:pPr>
            <a:r>
              <a:rPr lang="en-US" sz="2400" dirty="0">
                <a:hlinkClick r:id="rId4"/>
              </a:rPr>
              <a:t>https://learn.javascript.ru/</a:t>
            </a:r>
            <a:endParaRPr lang="en-US" sz="2400" dirty="0"/>
          </a:p>
          <a:p>
            <a:pPr>
              <a:lnSpc>
                <a:spcPct val="80000"/>
              </a:lnSpc>
              <a:buClr>
                <a:srgbClr val="CBCECE"/>
              </a:buClr>
              <a:defRPr/>
            </a:pPr>
            <a:r>
              <a:rPr lang="en-US" sz="2400" dirty="0">
                <a:hlinkClick r:id="rId5"/>
              </a:rPr>
              <a:t>https://metanit.com/web/javascript/</a:t>
            </a:r>
            <a:endParaRPr lang="uk-UA" sz="2400" dirty="0"/>
          </a:p>
          <a:p>
            <a:pPr>
              <a:lnSpc>
                <a:spcPct val="80000"/>
              </a:lnSpc>
              <a:buClr>
                <a:srgbClr val="CBCECE"/>
              </a:buClr>
              <a:defRPr/>
            </a:pPr>
            <a:endParaRPr lang="uk-UA" sz="2000" dirty="0"/>
          </a:p>
          <a:p>
            <a:pPr>
              <a:lnSpc>
                <a:spcPct val="80000"/>
              </a:lnSpc>
              <a:buClr>
                <a:srgbClr val="CBCECE"/>
              </a:buClr>
              <a:defRPr/>
            </a:pPr>
            <a:endParaRPr lang="ru-RU" sz="2000" dirty="0"/>
          </a:p>
          <a:p>
            <a:pPr eaLnBrk="1" hangingPunct="1">
              <a:lnSpc>
                <a:spcPct val="80000"/>
              </a:lnSpc>
              <a:buClr>
                <a:srgbClr val="CBCECE"/>
              </a:buClr>
              <a:buFont typeface="Calibri" panose="020F0502020204030204" pitchFamily="34" charset="0"/>
              <a:buNone/>
              <a:defRPr/>
            </a:pPr>
            <a:endParaRPr lang="en-US" altLang="en-US" sz="2000" dirty="0"/>
          </a:p>
        </p:txBody>
      </p:sp>
      <p:sp>
        <p:nvSpPr>
          <p:cNvPr id="52227" name="Title 1">
            <a:extLst>
              <a:ext uri="{FF2B5EF4-FFF2-40B4-BE49-F238E27FC236}">
                <a16:creationId xmlns:a16="http://schemas.microsoft.com/office/drawing/2014/main" id="{AE5D3351-90FE-4042-8C2F-E0329C25CE76}"/>
              </a:ext>
            </a:extLst>
          </p:cNvPr>
          <p:cNvSpPr>
            <a:spLocks noGrp="1"/>
          </p:cNvSpPr>
          <p:nvPr>
            <p:ph type="title"/>
          </p:nvPr>
        </p:nvSpPr>
        <p:spPr/>
        <p:txBody>
          <a:bodyPr/>
          <a:lstStyle/>
          <a:p>
            <a:pPr defTabSz="914332">
              <a:spcBef>
                <a:spcPts val="1000"/>
              </a:spcBef>
            </a:pPr>
            <a:r>
              <a:rPr lang="en-US" sz="3600" b="1" dirty="0">
                <a:solidFill>
                  <a:schemeClr val="accent4">
                    <a:lumMod val="10000"/>
                  </a:schemeClr>
                </a:solidFill>
              </a:rPr>
              <a:t>Useful links</a:t>
            </a:r>
          </a:p>
        </p:txBody>
      </p:sp>
    </p:spTree>
    <p:extLst>
      <p:ext uri="{BB962C8B-B14F-4D97-AF65-F5344CB8AC3E}">
        <p14:creationId xmlns:p14="http://schemas.microsoft.com/office/powerpoint/2010/main" val="11609068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DE2274-F6F9-4508-9783-A9EA962AD867}"/>
              </a:ext>
            </a:extLst>
          </p:cNvPr>
          <p:cNvSpPr>
            <a:spLocks noGrp="1"/>
          </p:cNvSpPr>
          <p:nvPr>
            <p:ph type="title"/>
          </p:nvPr>
        </p:nvSpPr>
        <p:spPr>
          <a:xfrm>
            <a:off x="127591" y="404037"/>
            <a:ext cx="12054884" cy="6453962"/>
          </a:xfrm>
        </p:spPr>
        <p:txBody>
          <a:bodyPr/>
          <a:lstStyle/>
          <a:p>
            <a:br>
              <a:rPr lang="en-US" dirty="0"/>
            </a:br>
            <a:br>
              <a:rPr lang="en-US" dirty="0"/>
            </a:br>
            <a:r>
              <a:rPr lang="en-US" dirty="0"/>
              <a:t>THANKS</a:t>
            </a:r>
          </a:p>
        </p:txBody>
      </p:sp>
    </p:spTree>
    <p:extLst>
      <p:ext uri="{BB962C8B-B14F-4D97-AF65-F5344CB8AC3E}">
        <p14:creationId xmlns:p14="http://schemas.microsoft.com/office/powerpoint/2010/main" val="2755334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4008473" y="1350456"/>
            <a:ext cx="7849093" cy="1892486"/>
          </a:xfrm>
        </p:spPr>
        <p:txBody>
          <a:bodyPr rtlCol="0">
            <a:normAutofit/>
          </a:bodyPr>
          <a:lstStyle/>
          <a:p>
            <a:pPr marL="342900" lvl="1" indent="-342900">
              <a:spcBef>
                <a:spcPts val="1000"/>
              </a:spcBef>
              <a:buClrTx/>
              <a:buFont typeface="Arial" pitchFamily="34" charset="0"/>
              <a:buChar char="•"/>
            </a:pPr>
            <a:r>
              <a:rPr lang="en-US" sz="2400" dirty="0">
                <a:cs typeface="Arial" panose="020B0604020202020204" pitchFamily="34" charset="0"/>
              </a:rPr>
              <a:t>JavaScript was created in 1995 by Brandon Ike at Netscape as a scripting language in Netscape Navigator 2. Originally, the language was called </a:t>
            </a:r>
            <a:r>
              <a:rPr lang="en-US" sz="2400" dirty="0" err="1">
                <a:cs typeface="Arial" panose="020B0604020202020204" pitchFamily="34" charset="0"/>
              </a:rPr>
              <a:t>LiveScript</a:t>
            </a:r>
            <a:r>
              <a:rPr lang="en-US" sz="2400" dirty="0">
                <a:cs typeface="Arial" panose="020B0604020202020204" pitchFamily="34" charset="0"/>
              </a:rPr>
              <a:t>. Syntax formation was influenced by C and Java, and since Java was very popular at the time, </a:t>
            </a:r>
            <a:r>
              <a:rPr lang="en-US" sz="2400" dirty="0" err="1">
                <a:cs typeface="Arial" panose="020B0604020202020204" pitchFamily="34" charset="0"/>
              </a:rPr>
              <a:t>LiveScript</a:t>
            </a:r>
            <a:r>
              <a:rPr lang="en-US" sz="2400" dirty="0">
                <a:cs typeface="Arial" panose="020B0604020202020204" pitchFamily="34" charset="0"/>
              </a:rPr>
              <a:t> was renamed JavaScript in 1995.</a:t>
            </a:r>
          </a:p>
          <a:p>
            <a:endParaRPr lang="en-US" sz="28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 History</a:t>
            </a:r>
          </a:p>
        </p:txBody>
      </p:sp>
      <p:pic>
        <p:nvPicPr>
          <p:cNvPr id="1026" name="Picture 2" descr="Результат пошуку зображень за запитом &quot;Brendan Eich&quo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0237" y="1132364"/>
            <a:ext cx="3229638" cy="2153092"/>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a:extLst>
              <a:ext uri="{FF2B5EF4-FFF2-40B4-BE49-F238E27FC236}">
                <a16:creationId xmlns:a16="http://schemas.microsoft.com/office/drawing/2014/main" id="{2A46A0C8-8743-44F3-ADA4-31065EC466D4}"/>
              </a:ext>
            </a:extLst>
          </p:cNvPr>
          <p:cNvSpPr txBox="1">
            <a:spLocks/>
          </p:cNvSpPr>
          <p:nvPr/>
        </p:nvSpPr>
        <p:spPr>
          <a:xfrm>
            <a:off x="407590" y="3625755"/>
            <a:ext cx="11171276" cy="2689924"/>
          </a:xfrm>
        </p:spPr>
        <p:txBody>
          <a:bodyPr rtlCol="0">
            <a:no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Tx/>
              <a:buFont typeface="Arial" pitchFamily="34" charset="0"/>
              <a:buChar char="•"/>
            </a:pPr>
            <a:r>
              <a:rPr lang="en-US" sz="2400" dirty="0"/>
              <a:t>Initially JavaScript had very few features. Its purpose was just to add a bit of interactivity to the Web page. For example, handle button presses on a Web page, perform any other actions that are primarily related to controls.</a:t>
            </a:r>
          </a:p>
          <a:p>
            <a:pPr marL="342900" indent="-342900">
              <a:buClrTx/>
              <a:buFont typeface="Arial" pitchFamily="34" charset="0"/>
              <a:buChar char="•"/>
            </a:pPr>
            <a:r>
              <a:rPr lang="en-US" sz="2400" dirty="0"/>
              <a:t>However, the development of the Web environment, the advent of HTML5, and </a:t>
            </a:r>
            <a:r>
              <a:rPr lang="en-US" sz="2400" dirty="0">
                <a:solidFill>
                  <a:srgbClr val="7030A0"/>
                </a:solidFill>
              </a:rPr>
              <a:t>Node.js</a:t>
            </a:r>
            <a:r>
              <a:rPr lang="en-US" sz="2400" dirty="0"/>
              <a:t> technology have opened much larger horizons to JavaScript. Now JavaScript continues to be used to create Web sites, but now it has a lot more features</a:t>
            </a:r>
            <a:endParaRPr lang="ru-RU" sz="2400" dirty="0"/>
          </a:p>
        </p:txBody>
      </p:sp>
    </p:spTree>
    <p:extLst>
      <p:ext uri="{BB962C8B-B14F-4D97-AF65-F5344CB8AC3E}">
        <p14:creationId xmlns:p14="http://schemas.microsoft.com/office/powerpoint/2010/main" val="1876984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72572"/>
            <a:ext cx="11494709" cy="4535482"/>
          </a:xfrm>
        </p:spPr>
        <p:txBody>
          <a:bodyPr rtlCol="0">
            <a:noAutofit/>
          </a:bodyPr>
          <a:lstStyle/>
          <a:p>
            <a:pPr marL="342900" indent="-342900" algn="just">
              <a:spcAft>
                <a:spcPts val="1000"/>
              </a:spcAft>
              <a:buClrTx/>
              <a:buFont typeface="Arial" pitchFamily="34" charset="0"/>
              <a:buChar char="•"/>
            </a:pPr>
            <a:r>
              <a:rPr lang="en-US" sz="2400" b="1" dirty="0">
                <a:cs typeface="Arial" panose="020B0604020202020204" pitchFamily="34" charset="0"/>
              </a:rPr>
              <a:t> </a:t>
            </a:r>
            <a:r>
              <a:rPr lang="ru-RU" sz="2400" b="1" dirty="0" err="1">
                <a:solidFill>
                  <a:srgbClr val="7030A0"/>
                </a:solidFill>
                <a:cs typeface="Arial" panose="020B0604020202020204" pitchFamily="34" charset="0"/>
              </a:rPr>
              <a:t>ECMAScript</a:t>
            </a:r>
            <a:r>
              <a:rPr lang="ru-RU" sz="2400" dirty="0">
                <a:solidFill>
                  <a:srgbClr val="7030A0"/>
                </a:solidFill>
                <a:cs typeface="Arial" panose="020B0604020202020204" pitchFamily="34" charset="0"/>
              </a:rPr>
              <a:t> </a:t>
            </a:r>
            <a:r>
              <a:rPr lang="ru-RU" sz="2400" dirty="0">
                <a:cs typeface="Arial" panose="020B0604020202020204" pitchFamily="34" charset="0"/>
              </a:rPr>
              <a:t>– </a:t>
            </a:r>
            <a:r>
              <a:rPr lang="en-US" sz="2400" dirty="0">
                <a:cs typeface="Arial" panose="020B0604020202020204" pitchFamily="34" charset="0"/>
              </a:rPr>
              <a:t>it is the official JavaScript language standard (the word JavaScript could not be used because the word Java was a trademark of Sun). Thus, JavaScript is an implementation of the </a:t>
            </a:r>
            <a:r>
              <a:rPr lang="en-US" sz="2400" dirty="0" err="1">
                <a:cs typeface="Arial" panose="020B0604020202020204" pitchFamily="34" charset="0"/>
              </a:rPr>
              <a:t>ECMAScript</a:t>
            </a:r>
            <a:r>
              <a:rPr lang="en-US" sz="2400" dirty="0">
                <a:cs typeface="Arial" panose="020B0604020202020204" pitchFamily="34" charset="0"/>
              </a:rPr>
              <a:t> standard</a:t>
            </a:r>
          </a:p>
          <a:p>
            <a:pPr marL="342900" indent="-342900" algn="just">
              <a:spcAft>
                <a:spcPts val="1000"/>
              </a:spcAft>
              <a:buClrTx/>
              <a:buFont typeface="Arial" pitchFamily="34" charset="0"/>
              <a:buChar char="•"/>
            </a:pPr>
            <a:r>
              <a:rPr lang="ru-RU" sz="2400" b="1" dirty="0">
                <a:solidFill>
                  <a:srgbClr val="7030A0"/>
                </a:solidFill>
                <a:cs typeface="Arial" panose="020B0604020202020204" pitchFamily="34" charset="0"/>
              </a:rPr>
              <a:t>TC39</a:t>
            </a:r>
            <a:r>
              <a:rPr lang="ru-RU" sz="2400" dirty="0">
                <a:solidFill>
                  <a:srgbClr val="7030A0"/>
                </a:solidFill>
                <a:cs typeface="Arial" panose="020B0604020202020204" pitchFamily="34" charset="0"/>
              </a:rPr>
              <a:t> </a:t>
            </a:r>
            <a:r>
              <a:rPr lang="ru-RU" sz="2400" dirty="0">
                <a:cs typeface="Arial" panose="020B0604020202020204" pitchFamily="34" charset="0"/>
              </a:rPr>
              <a:t>– </a:t>
            </a:r>
            <a:r>
              <a:rPr lang="en-US" sz="2400" dirty="0">
                <a:cs typeface="Arial" panose="020B0604020202020204" pitchFamily="34" charset="0"/>
              </a:rPr>
              <a:t>committee developing the </a:t>
            </a:r>
            <a:r>
              <a:rPr lang="en-US" sz="2400" dirty="0" err="1">
                <a:cs typeface="Arial" panose="020B0604020202020204" pitchFamily="34" charset="0"/>
              </a:rPr>
              <a:t>ECMAScript</a:t>
            </a:r>
            <a:r>
              <a:rPr lang="en-US" sz="2400" dirty="0">
                <a:cs typeface="Arial" panose="020B0604020202020204" pitchFamily="34" charset="0"/>
              </a:rPr>
              <a:t> standard and making decisions on the inclusion of functionality in it.</a:t>
            </a:r>
          </a:p>
          <a:p>
            <a:pPr marL="342900" indent="-342900" algn="just">
              <a:spcAft>
                <a:spcPts val="1000"/>
              </a:spcAft>
              <a:buClrTx/>
              <a:buFont typeface="Arial" pitchFamily="34" charset="0"/>
              <a:buChar char="•"/>
            </a:pPr>
            <a:r>
              <a:rPr lang="en-US" sz="2400" dirty="0" err="1">
                <a:cs typeface="Arial" panose="020B0604020202020204" pitchFamily="34" charset="0"/>
              </a:rPr>
              <a:t>ECMAScript</a:t>
            </a:r>
            <a:r>
              <a:rPr lang="en-US" sz="2400" dirty="0">
                <a:cs typeface="Arial" panose="020B0604020202020204" pitchFamily="34" charset="0"/>
              </a:rPr>
              <a:t> standards are many. The most popular of them is </a:t>
            </a:r>
            <a:r>
              <a:rPr lang="en-US" sz="2400" b="1" dirty="0">
                <a:solidFill>
                  <a:srgbClr val="7030A0"/>
                </a:solidFill>
                <a:cs typeface="Arial" panose="020B0604020202020204" pitchFamily="34" charset="0"/>
              </a:rPr>
              <a:t>ECMA-262.</a:t>
            </a:r>
          </a:p>
          <a:p>
            <a:pPr marL="342900" indent="-342900" algn="just">
              <a:spcAft>
                <a:spcPts val="1000"/>
              </a:spcAft>
              <a:buClrTx/>
              <a:buFont typeface="Arial" pitchFamily="34" charset="0"/>
              <a:buChar char="•"/>
            </a:pPr>
            <a:r>
              <a:rPr lang="en-US" sz="2400" b="1" dirty="0" err="1">
                <a:solidFill>
                  <a:srgbClr val="7030A0"/>
                </a:solidFill>
                <a:cs typeface="Arial" panose="020B0604020202020204" pitchFamily="34" charset="0"/>
              </a:rPr>
              <a:t>ECMAScript</a:t>
            </a:r>
            <a:r>
              <a:rPr lang="en-US" sz="2400" b="1" dirty="0">
                <a:solidFill>
                  <a:srgbClr val="7030A0"/>
                </a:solidFill>
                <a:cs typeface="Arial" panose="020B0604020202020204" pitchFamily="34" charset="0"/>
              </a:rPr>
              <a:t> 5 </a:t>
            </a:r>
            <a:r>
              <a:rPr lang="en-US" sz="2400" b="1" dirty="0">
                <a:cs typeface="Arial" panose="020B0604020202020204" pitchFamily="34" charset="0"/>
              </a:rPr>
              <a:t>- </a:t>
            </a:r>
            <a:r>
              <a:rPr lang="en-US" sz="2400" dirty="0">
                <a:cs typeface="Arial" panose="020B0604020202020204" pitchFamily="34" charset="0"/>
              </a:rPr>
              <a:t>edition of the ECMA-262 standard approved in 2009</a:t>
            </a:r>
          </a:p>
          <a:p>
            <a:pPr marL="342900" indent="-342900" algn="just">
              <a:spcAft>
                <a:spcPts val="1000"/>
              </a:spcAft>
              <a:buClrTx/>
              <a:buFont typeface="Arial" pitchFamily="34" charset="0"/>
              <a:buChar char="•"/>
            </a:pPr>
            <a:r>
              <a:rPr lang="ru-RU" sz="2400" b="1" dirty="0" err="1">
                <a:solidFill>
                  <a:srgbClr val="7030A0"/>
                </a:solidFill>
                <a:cs typeface="Arial" panose="020B0604020202020204" pitchFamily="34" charset="0"/>
              </a:rPr>
              <a:t>ECMAScript</a:t>
            </a:r>
            <a:r>
              <a:rPr lang="ru-RU" sz="2400" b="1" dirty="0">
                <a:solidFill>
                  <a:srgbClr val="7030A0"/>
                </a:solidFill>
                <a:cs typeface="Arial" panose="020B0604020202020204" pitchFamily="34" charset="0"/>
              </a:rPr>
              <a:t> 6</a:t>
            </a:r>
            <a:r>
              <a:rPr lang="ru-RU" sz="2400" dirty="0">
                <a:cs typeface="Arial" panose="020B0604020202020204" pitchFamily="34" charset="0"/>
              </a:rPr>
              <a:t> – </a:t>
            </a:r>
            <a:r>
              <a:rPr lang="en-US" sz="2400" dirty="0">
                <a:cs typeface="Arial" panose="020B0604020202020204" pitchFamily="34" charset="0"/>
              </a:rPr>
              <a:t>edition of the ECMA-262 standard approved in 2015, which is also called </a:t>
            </a:r>
            <a:r>
              <a:rPr lang="en-US" sz="2400" b="1" dirty="0" err="1">
                <a:solidFill>
                  <a:srgbClr val="7030A0"/>
                </a:solidFill>
                <a:cs typeface="Arial" panose="020B0604020202020204" pitchFamily="34" charset="0"/>
              </a:rPr>
              <a:t>ECMAScript</a:t>
            </a:r>
            <a:r>
              <a:rPr lang="en-US" sz="2400" b="1" dirty="0">
                <a:solidFill>
                  <a:srgbClr val="7030A0"/>
                </a:solidFill>
                <a:cs typeface="Arial" panose="020B0604020202020204" pitchFamily="34" charset="0"/>
              </a:rPr>
              <a:t> 2015 (ES2015)</a:t>
            </a:r>
            <a:r>
              <a:rPr lang="en-US" sz="2400" dirty="0">
                <a:cs typeface="Arial" panose="020B0604020202020204" pitchFamily="34" charset="0"/>
              </a:rPr>
              <a:t>. Future versions of the language are named according to the ES pattern [YYYY]</a:t>
            </a:r>
            <a:endParaRPr lang="ru-RU" sz="2400"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a:t>
            </a:r>
            <a:r>
              <a:rPr lang="uk-UA" b="1" dirty="0">
                <a:latin typeface="Proxima Nova Black" charset="0"/>
              </a:rPr>
              <a:t>. </a:t>
            </a:r>
            <a:r>
              <a:rPr lang="ru-RU" sz="3600" dirty="0" err="1">
                <a:latin typeface="Proxima Nova Black" charset="0"/>
                <a:cs typeface="Arial" panose="020B0604020202020204" pitchFamily="34" charset="0"/>
              </a:rPr>
              <a:t>ECMAScript</a:t>
            </a:r>
            <a:r>
              <a:rPr lang="ru-RU" sz="3600" dirty="0">
                <a:latin typeface="Proxima Nova Black" charset="0"/>
                <a:cs typeface="Arial" panose="020B0604020202020204" pitchFamily="34" charset="0"/>
              </a:rPr>
              <a:t> </a:t>
            </a:r>
            <a:endParaRPr lang="en-US" dirty="0">
              <a:latin typeface="Proxima Nova Black" charset="0"/>
            </a:endParaRPr>
          </a:p>
        </p:txBody>
      </p:sp>
      <p:pic>
        <p:nvPicPr>
          <p:cNvPr id="1026" name="Picture 2" descr="https://techrocks.ru/wp-content/uploads/2017/09/javascrip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124233" y="-13334"/>
            <a:ext cx="2067767" cy="1211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6984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20327" y="1350456"/>
            <a:ext cx="5240499" cy="4816428"/>
          </a:xfrm>
        </p:spPr>
        <p:txBody>
          <a:bodyPr rtlCol="0">
            <a:noAutofit/>
          </a:bodyPr>
          <a:lstStyle/>
          <a:p>
            <a:pPr marL="457200" indent="-457200">
              <a:buClrTx/>
              <a:buFont typeface="Arial" pitchFamily="34" charset="0"/>
              <a:buChar char="•"/>
            </a:pPr>
            <a:r>
              <a:rPr lang="en-US" sz="2800" dirty="0"/>
              <a:t>Web Apps</a:t>
            </a:r>
          </a:p>
          <a:p>
            <a:pPr marL="457200" indent="-457200">
              <a:buClrTx/>
              <a:buFont typeface="Arial" pitchFamily="34" charset="0"/>
              <a:buChar char="•"/>
            </a:pPr>
            <a:endParaRPr lang="en-US" sz="2800" dirty="0"/>
          </a:p>
          <a:p>
            <a:pPr marL="457200" indent="-457200">
              <a:buClrTx/>
              <a:buFont typeface="Arial" pitchFamily="34" charset="0"/>
              <a:buChar char="•"/>
            </a:pPr>
            <a:r>
              <a:rPr lang="en-US" sz="2800" dirty="0"/>
              <a:t>Browser operating systems</a:t>
            </a:r>
          </a:p>
          <a:p>
            <a:pPr marL="457200" indent="-457200">
              <a:buClrTx/>
              <a:buFont typeface="Arial" pitchFamily="34" charset="0"/>
              <a:buChar char="•"/>
            </a:pPr>
            <a:endParaRPr lang="en-US" sz="2800" dirty="0"/>
          </a:p>
          <a:p>
            <a:pPr marL="457200" indent="-457200">
              <a:buClrTx/>
              <a:buFont typeface="Arial" pitchFamily="34" charset="0"/>
              <a:buChar char="•"/>
            </a:pPr>
            <a:r>
              <a:rPr lang="en-US" sz="2800" dirty="0"/>
              <a:t>Server Applications (</a:t>
            </a:r>
            <a:r>
              <a:rPr lang="en-US" sz="2800" dirty="0" err="1"/>
              <a:t>NodeJS</a:t>
            </a:r>
            <a:r>
              <a:rPr lang="en-US" sz="2800" dirty="0"/>
              <a:t>)</a:t>
            </a:r>
          </a:p>
          <a:p>
            <a:pPr marL="457200" indent="-457200">
              <a:buClrTx/>
              <a:buFont typeface="Arial" pitchFamily="34" charset="0"/>
              <a:buChar char="•"/>
            </a:pPr>
            <a:endParaRPr lang="en-US" sz="2800" dirty="0"/>
          </a:p>
          <a:p>
            <a:pPr marL="457200" indent="-457200">
              <a:buClrTx/>
              <a:buFont typeface="Arial" pitchFamily="34" charset="0"/>
              <a:buChar char="•"/>
            </a:pPr>
            <a:r>
              <a:rPr lang="en-US" sz="2800" dirty="0"/>
              <a:t>Mobile applications</a:t>
            </a:r>
          </a:p>
          <a:p>
            <a:pPr marL="457200" indent="-457200">
              <a:buClrTx/>
              <a:buFont typeface="Arial" pitchFamily="34" charset="0"/>
              <a:buChar char="•"/>
            </a:pPr>
            <a:endParaRPr lang="en-US" sz="2800" dirty="0"/>
          </a:p>
          <a:p>
            <a:pPr marL="457200" indent="-457200">
              <a:buClrTx/>
              <a:buFont typeface="Arial" pitchFamily="34" charset="0"/>
              <a:buChar char="•"/>
            </a:pPr>
            <a:r>
              <a:rPr lang="en-US" sz="2800" dirty="0"/>
              <a:t>Internet of Things</a:t>
            </a:r>
            <a:endParaRPr lang="ru-RU" sz="2800" dirty="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a:t>
            </a:r>
            <a:r>
              <a:rPr lang="uk-UA" b="1" dirty="0">
                <a:latin typeface="Proxima Nova Black" charset="0"/>
              </a:rPr>
              <a:t>. </a:t>
            </a:r>
            <a:r>
              <a:rPr lang="en-US" b="1" dirty="0">
                <a:latin typeface="Proxima Nova Black" charset="0"/>
              </a:rPr>
              <a:t>Application area</a:t>
            </a:r>
          </a:p>
        </p:txBody>
      </p:sp>
      <p:sp>
        <p:nvSpPr>
          <p:cNvPr id="4" name="Content Placeholder 2">
            <a:extLst>
              <a:ext uri="{FF2B5EF4-FFF2-40B4-BE49-F238E27FC236}">
                <a16:creationId xmlns:a16="http://schemas.microsoft.com/office/drawing/2014/main" id="{2A46A0C8-8743-44F3-ADA4-31065EC466D4}"/>
              </a:ext>
            </a:extLst>
          </p:cNvPr>
          <p:cNvSpPr txBox="1">
            <a:spLocks/>
          </p:cNvSpPr>
          <p:nvPr/>
        </p:nvSpPr>
        <p:spPr>
          <a:xfrm>
            <a:off x="5922335" y="1300854"/>
            <a:ext cx="6113721" cy="3540524"/>
          </a:xfrm>
        </p:spPr>
        <p:txBody>
          <a:bodyPr rtlCol="0">
            <a:noAutofit/>
          </a:bodyPr>
          <a:lstStyle>
            <a:lvl1pPr marL="0" indent="0" algn="l" defTabSz="914400" rtl="0" eaLnBrk="1" latinLnBrk="0" hangingPunct="1">
              <a:lnSpc>
                <a:spcPct val="90000"/>
              </a:lnSpc>
              <a:spcBef>
                <a:spcPts val="1000"/>
              </a:spcBef>
              <a:buClr>
                <a:schemeClr val="accent4"/>
              </a:buClr>
              <a:buFontTx/>
              <a:buNone/>
              <a:defRPr sz="2200" kern="1200">
                <a:solidFill>
                  <a:schemeClr val="tx1"/>
                </a:solidFill>
                <a:latin typeface="+mn-lt"/>
                <a:ea typeface="+mn-ea"/>
                <a:cs typeface="+mn-cs"/>
              </a:defRPr>
            </a:lvl1pPr>
            <a:lvl2pPr marL="685734"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2pPr>
            <a:lvl3pPr marL="1142886" indent="-228578" algn="l" defTabSz="914400" rtl="0" eaLnBrk="1" latinLnBrk="0" hangingPunct="1">
              <a:lnSpc>
                <a:spcPct val="90000"/>
              </a:lnSpc>
              <a:spcBef>
                <a:spcPts val="500"/>
              </a:spcBef>
              <a:buClr>
                <a:schemeClr val="bg2"/>
              </a:buClr>
              <a:buFont typeface="Tahoma" panose="020B0604030504040204" pitchFamily="34" charset="0"/>
              <a:buChar char="-"/>
              <a:defRPr sz="2200" kern="1200">
                <a:solidFill>
                  <a:schemeClr val="tx1"/>
                </a:solidFill>
                <a:latin typeface="+mn-lt"/>
                <a:ea typeface="+mn-ea"/>
                <a:cs typeface="+mn-cs"/>
              </a:defRPr>
            </a:lvl3pPr>
            <a:lvl4pPr marL="1600040" indent="-228578" algn="l" defTabSz="914400" rtl="0" eaLnBrk="1" latinLnBrk="0" hangingPunct="1">
              <a:lnSpc>
                <a:spcPct val="90000"/>
              </a:lnSpc>
              <a:spcBef>
                <a:spcPts val="500"/>
              </a:spcBef>
              <a:buClr>
                <a:schemeClr val="bg2"/>
              </a:buClr>
              <a:buSzPct val="80000"/>
              <a:buFont typeface="Tahoma" panose="020B0604030504040204" pitchFamily="34" charset="0"/>
              <a:buChar char="▪"/>
              <a:defRPr sz="2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0" indent="-457200">
              <a:buClrTx/>
              <a:buFont typeface="Arial" pitchFamily="34" charset="0"/>
              <a:buChar char="•"/>
            </a:pPr>
            <a:r>
              <a:rPr lang="en-US" sz="2800" dirty="0"/>
              <a:t>Widgets</a:t>
            </a:r>
          </a:p>
          <a:p>
            <a:pPr marL="457200" lvl="0" indent="-457200">
              <a:buClrTx/>
              <a:buFont typeface="Arial" pitchFamily="34" charset="0"/>
              <a:buChar char="•"/>
            </a:pPr>
            <a:endParaRPr lang="en-US" sz="2800" dirty="0"/>
          </a:p>
          <a:p>
            <a:pPr marL="457200" lvl="0" indent="-457200">
              <a:buClrTx/>
              <a:buFont typeface="Arial" pitchFamily="34" charset="0"/>
              <a:buChar char="•"/>
            </a:pPr>
            <a:r>
              <a:rPr lang="en-US" sz="2800" dirty="0"/>
              <a:t>Application software</a:t>
            </a:r>
          </a:p>
          <a:p>
            <a:pPr marL="457200" lvl="0" indent="-457200">
              <a:buClrTx/>
              <a:buFont typeface="Arial" pitchFamily="34" charset="0"/>
              <a:buChar char="•"/>
            </a:pPr>
            <a:endParaRPr lang="en-US" sz="2800" dirty="0"/>
          </a:p>
          <a:p>
            <a:pPr marL="457200" lvl="0" indent="-457200">
              <a:buClrTx/>
              <a:buFont typeface="Arial" pitchFamily="34" charset="0"/>
              <a:buChar char="•"/>
            </a:pPr>
            <a:r>
              <a:rPr lang="en-US" sz="2800" dirty="0"/>
              <a:t>Office Applications (Excel)</a:t>
            </a:r>
          </a:p>
          <a:p>
            <a:pPr marL="457200" lvl="0" indent="-457200">
              <a:buClrTx/>
              <a:buFont typeface="Arial" pitchFamily="34" charset="0"/>
              <a:buChar char="•"/>
            </a:pPr>
            <a:endParaRPr lang="en-US" sz="2800" dirty="0"/>
          </a:p>
          <a:p>
            <a:pPr marL="457200" lvl="0" indent="-457200">
              <a:buClrTx/>
              <a:buFont typeface="Arial" pitchFamily="34" charset="0"/>
              <a:buChar char="•"/>
            </a:pPr>
            <a:r>
              <a:rPr lang="en-US" sz="2800" dirty="0"/>
              <a:t>Much more</a:t>
            </a:r>
            <a:endParaRPr lang="ru-RU" sz="2800" dirty="0">
              <a:latin typeface="Arial" panose="020B0604020202020204" pitchFamily="34" charset="0"/>
              <a:cs typeface="Arial" panose="020B0604020202020204" pitchFamily="34" charset="0"/>
            </a:endParaRPr>
          </a:p>
        </p:txBody>
      </p:sp>
      <p:pic>
        <p:nvPicPr>
          <p:cNvPr id="2050" name="Picture 2" descr="https://encrypted-tbn0.gstatic.com/images?q=tbn:ANd9GcT2OaiDo9PMdg_ClE5ZvYp3tr3ucAYMGOtPqUVgJPPBGMzboGBq&amp;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34400" y="4762943"/>
            <a:ext cx="3511181" cy="19662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6984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031466"/>
            <a:ext cx="11494709" cy="4535482"/>
          </a:xfrm>
        </p:spPr>
        <p:txBody>
          <a:bodyPr rtlCol="0">
            <a:noAutofit/>
          </a:bodyPr>
          <a:lstStyle/>
          <a:p>
            <a:pPr marL="342900" lvl="0" indent="-342900">
              <a:lnSpc>
                <a:spcPct val="150000"/>
              </a:lnSpc>
              <a:buClrTx/>
              <a:buFont typeface="Arial" pitchFamily="34" charset="0"/>
              <a:buChar char="•"/>
            </a:pPr>
            <a:r>
              <a:rPr lang="en-US" sz="2400" dirty="0"/>
              <a:t>Change page</a:t>
            </a:r>
          </a:p>
          <a:p>
            <a:pPr marL="342900" lvl="0" indent="-342900">
              <a:lnSpc>
                <a:spcPct val="150000"/>
              </a:lnSpc>
              <a:buClrTx/>
              <a:buFont typeface="Arial" pitchFamily="34" charset="0"/>
              <a:buChar char="•"/>
            </a:pPr>
            <a:r>
              <a:rPr lang="en-US" sz="2400" dirty="0"/>
              <a:t>Add and remove tags</a:t>
            </a:r>
          </a:p>
          <a:p>
            <a:pPr marL="342900" lvl="0" indent="-342900">
              <a:lnSpc>
                <a:spcPct val="150000"/>
              </a:lnSpc>
              <a:buClrTx/>
              <a:buFont typeface="Arial" pitchFamily="34" charset="0"/>
              <a:buChar char="•"/>
            </a:pPr>
            <a:r>
              <a:rPr lang="en-US" sz="2400" dirty="0"/>
              <a:t>Change item styles</a:t>
            </a:r>
          </a:p>
          <a:p>
            <a:pPr marL="342900" lvl="0" indent="-342900">
              <a:lnSpc>
                <a:spcPct val="150000"/>
              </a:lnSpc>
              <a:buClrTx/>
              <a:buFont typeface="Arial" pitchFamily="34" charset="0"/>
              <a:buChar char="•"/>
            </a:pPr>
            <a:r>
              <a:rPr lang="en-US" sz="2400" dirty="0"/>
              <a:t>Add effects, animations</a:t>
            </a:r>
          </a:p>
          <a:p>
            <a:pPr marL="342900" lvl="0" indent="-342900">
              <a:lnSpc>
                <a:spcPct val="150000"/>
              </a:lnSpc>
              <a:buClrTx/>
              <a:buFont typeface="Arial" pitchFamily="34" charset="0"/>
              <a:buChar char="•"/>
            </a:pPr>
            <a:r>
              <a:rPr lang="en-US" sz="2400" dirty="0"/>
              <a:t>Check the user input and validate it</a:t>
            </a:r>
          </a:p>
          <a:p>
            <a:pPr marL="342900" lvl="0" indent="-342900">
              <a:lnSpc>
                <a:spcPct val="150000"/>
              </a:lnSpc>
              <a:buClrTx/>
              <a:buFont typeface="Arial" pitchFamily="34" charset="0"/>
              <a:buChar char="•"/>
            </a:pPr>
            <a:r>
              <a:rPr lang="en-US" sz="2400" dirty="0"/>
              <a:t>Respond to events</a:t>
            </a:r>
          </a:p>
          <a:p>
            <a:pPr marL="342900" lvl="0" indent="-342900">
              <a:lnSpc>
                <a:spcPct val="150000"/>
              </a:lnSpc>
              <a:buClrTx/>
              <a:buFont typeface="Arial" pitchFamily="34" charset="0"/>
              <a:buChar char="•"/>
            </a:pPr>
            <a:r>
              <a:rPr lang="en-US" sz="2400" dirty="0"/>
              <a:t>Query the server, download data from the server without reloading the page (AJAX)</a:t>
            </a:r>
          </a:p>
          <a:p>
            <a:pPr marL="342900" lvl="0" indent="-342900">
              <a:lnSpc>
                <a:spcPct val="150000"/>
              </a:lnSpc>
              <a:buClrTx/>
              <a:buFont typeface="Arial" pitchFamily="34" charset="0"/>
              <a:buChar char="•"/>
            </a:pPr>
            <a:r>
              <a:rPr lang="en-US" sz="2400" dirty="0"/>
              <a:t>Work with a local data warehouse</a:t>
            </a:r>
            <a:endParaRPr lang="ru-RU" sz="2400" dirty="0">
              <a:latin typeface="Arial" panose="020B0604020202020204" pitchFamily="34" charset="0"/>
              <a:cs typeface="Arial" panose="020B0604020202020204" pitchFamily="34" charset="0"/>
            </a:endParaRPr>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a:t>
            </a:r>
            <a:r>
              <a:rPr lang="uk-UA" b="1" dirty="0">
                <a:latin typeface="Proxima Nova Black" charset="0"/>
              </a:rPr>
              <a:t>. </a:t>
            </a:r>
            <a:r>
              <a:rPr lang="en-US" b="1" dirty="0">
                <a:latin typeface="Proxima Nova Black" charset="0"/>
              </a:rPr>
              <a:t>Opportunities</a:t>
            </a:r>
          </a:p>
        </p:txBody>
      </p:sp>
    </p:spTree>
    <p:extLst>
      <p:ext uri="{BB962C8B-B14F-4D97-AF65-F5344CB8AC3E}">
        <p14:creationId xmlns:p14="http://schemas.microsoft.com/office/powerpoint/2010/main" val="1876984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212227"/>
            <a:ext cx="11494709" cy="4535482"/>
          </a:xfrm>
        </p:spPr>
        <p:txBody>
          <a:bodyPr rtlCol="0">
            <a:noAutofit/>
          </a:bodyPr>
          <a:lstStyle/>
          <a:p>
            <a:pPr marL="342900" lvl="0" indent="-342900">
              <a:buClrTx/>
              <a:buFont typeface="Arial" pitchFamily="34" charset="0"/>
              <a:buChar char="•"/>
            </a:pPr>
            <a:r>
              <a:rPr lang="en-US" sz="2400" dirty="0"/>
              <a:t>Close windows and tabs that were not opened with it</a:t>
            </a:r>
          </a:p>
          <a:p>
            <a:pPr marL="342900" lvl="0" indent="-342900">
              <a:buClrTx/>
              <a:buFont typeface="Arial" pitchFamily="34" charset="0"/>
              <a:buChar char="•"/>
            </a:pPr>
            <a:endParaRPr lang="en-US" sz="2400" dirty="0"/>
          </a:p>
          <a:p>
            <a:pPr marL="342900" lvl="0" indent="-342900">
              <a:buClrTx/>
              <a:buFont typeface="Arial" pitchFamily="34" charset="0"/>
              <a:buChar char="•"/>
            </a:pPr>
            <a:r>
              <a:rPr lang="en-US" sz="2400" dirty="0"/>
              <a:t>Protect page source code</a:t>
            </a:r>
          </a:p>
          <a:p>
            <a:pPr marL="342900" lvl="0" indent="-342900">
              <a:buClrTx/>
              <a:buFont typeface="Arial" pitchFamily="34" charset="0"/>
              <a:buChar char="•"/>
            </a:pPr>
            <a:endParaRPr lang="en-US" sz="2400" dirty="0"/>
          </a:p>
          <a:p>
            <a:pPr marL="342900" lvl="0" indent="-342900">
              <a:buClrTx/>
              <a:buFont typeface="Arial" pitchFamily="34" charset="0"/>
              <a:buChar char="•"/>
            </a:pPr>
            <a:r>
              <a:rPr lang="en-US" sz="2400" dirty="0"/>
              <a:t>Prevent copying pictures or text from the page</a:t>
            </a:r>
          </a:p>
          <a:p>
            <a:pPr marL="342900" lvl="0" indent="-342900">
              <a:buClrTx/>
              <a:buFont typeface="Arial" pitchFamily="34" charset="0"/>
              <a:buChar char="•"/>
            </a:pPr>
            <a:endParaRPr lang="en-US" sz="2400" dirty="0"/>
          </a:p>
          <a:p>
            <a:pPr marL="342900" lvl="0" indent="-342900">
              <a:buClrTx/>
              <a:buFont typeface="Arial" pitchFamily="34" charset="0"/>
              <a:buChar char="•"/>
            </a:pPr>
            <a:r>
              <a:rPr lang="en-US" sz="2400" dirty="0"/>
              <a:t>Cross-domain queries without special permission</a:t>
            </a:r>
          </a:p>
          <a:p>
            <a:pPr marL="342900" lvl="0" indent="-342900">
              <a:buClrTx/>
              <a:buFont typeface="Arial" pitchFamily="34" charset="0"/>
              <a:buChar char="•"/>
            </a:pPr>
            <a:endParaRPr lang="en-US" sz="2400" dirty="0"/>
          </a:p>
          <a:p>
            <a:pPr marL="342900" lvl="0" indent="-342900">
              <a:buClrTx/>
              <a:buFont typeface="Arial" pitchFamily="34" charset="0"/>
              <a:buChar char="•"/>
            </a:pPr>
            <a:r>
              <a:rPr lang="en-US" sz="2400" dirty="0"/>
              <a:t>It does not have access to files hosted on the user's computer and accesses beyond the web page itself</a:t>
            </a:r>
            <a:endParaRPr lang="uk-UA"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a:t>
            </a:r>
            <a:r>
              <a:rPr lang="uk-UA" b="1" dirty="0">
                <a:latin typeface="Proxima Nova Black" charset="0"/>
              </a:rPr>
              <a:t>. </a:t>
            </a:r>
            <a:r>
              <a:rPr lang="en-US" b="1" dirty="0">
                <a:latin typeface="Proxima Nova Black" charset="0"/>
              </a:rPr>
              <a:t>Limitations</a:t>
            </a:r>
          </a:p>
        </p:txBody>
      </p:sp>
      <p:pic>
        <p:nvPicPr>
          <p:cNvPr id="3074" name="Picture 2" descr="https://www.oddsfan.com/board/wp-content/uploads/2018/07/account-limitation.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9125" y="1981200"/>
            <a:ext cx="3238500" cy="1885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2162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Content Placeholder 2">
            <a:extLst>
              <a:ext uri="{FF2B5EF4-FFF2-40B4-BE49-F238E27FC236}">
                <a16:creationId xmlns:a16="http://schemas.microsoft.com/office/drawing/2014/main" id="{2A46A0C8-8743-44F3-ADA4-31065EC466D4}"/>
              </a:ext>
            </a:extLst>
          </p:cNvPr>
          <p:cNvSpPr>
            <a:spLocks noGrp="1"/>
          </p:cNvSpPr>
          <p:nvPr>
            <p:ph type="body" sz="quarter" idx="10"/>
          </p:nvPr>
        </p:nvSpPr>
        <p:spPr>
          <a:xfrm>
            <a:off x="362858" y="1148428"/>
            <a:ext cx="11494709" cy="5358697"/>
          </a:xfrm>
        </p:spPr>
        <p:txBody>
          <a:bodyPr rtlCol="0">
            <a:normAutofit lnSpcReduction="10000"/>
          </a:bodyPr>
          <a:lstStyle/>
          <a:p>
            <a:pPr algn="just">
              <a:spcAft>
                <a:spcPts val="600"/>
              </a:spcAft>
            </a:pPr>
            <a:r>
              <a:rPr lang="en-US" altLang="en-US" sz="2400" dirty="0"/>
              <a:t>JavaScript can be executed not only in the browser, but anywhere, it requires only a special program - the </a:t>
            </a:r>
            <a:r>
              <a:rPr lang="en-US" altLang="en-US" sz="2400" b="1" dirty="0">
                <a:solidFill>
                  <a:srgbClr val="7030A0"/>
                </a:solidFill>
              </a:rPr>
              <a:t>interpreter</a:t>
            </a:r>
            <a:r>
              <a:rPr lang="en-US" altLang="en-US" sz="2400" dirty="0"/>
              <a:t>. The process of executing a code (script) is called "</a:t>
            </a:r>
            <a:r>
              <a:rPr lang="en-US" altLang="en-US" sz="2400" b="1" dirty="0">
                <a:solidFill>
                  <a:srgbClr val="7030A0"/>
                </a:solidFill>
              </a:rPr>
              <a:t>interpretation</a:t>
            </a:r>
            <a:r>
              <a:rPr lang="en-US" altLang="en-US" sz="2400" dirty="0"/>
              <a:t>".</a:t>
            </a:r>
            <a:endParaRPr lang="uk-UA" altLang="en-US" sz="2400" dirty="0"/>
          </a:p>
          <a:p>
            <a:pPr marL="457200" indent="-457200" algn="just">
              <a:spcAft>
                <a:spcPts val="600"/>
              </a:spcAft>
              <a:buClrTx/>
              <a:buFont typeface="Arial" pitchFamily="34" charset="0"/>
              <a:buChar char="•"/>
            </a:pPr>
            <a:r>
              <a:rPr lang="en-US" altLang="en-US" sz="2400" b="1" dirty="0">
                <a:solidFill>
                  <a:srgbClr val="7030A0"/>
                </a:solidFill>
              </a:rPr>
              <a:t>Compilation</a:t>
            </a:r>
            <a:r>
              <a:rPr lang="en-US" altLang="en-US" sz="2400" dirty="0">
                <a:solidFill>
                  <a:srgbClr val="7030A0"/>
                </a:solidFill>
              </a:rPr>
              <a:t> </a:t>
            </a:r>
            <a:r>
              <a:rPr lang="en-US" altLang="en-US" sz="2400" dirty="0"/>
              <a:t>is when the source code of a program, with the help of a special tool (another program) called "</a:t>
            </a:r>
            <a:r>
              <a:rPr lang="en-US" altLang="en-US" sz="2400" b="1" dirty="0">
                <a:solidFill>
                  <a:srgbClr val="7030A0"/>
                </a:solidFill>
              </a:rPr>
              <a:t>compiler</a:t>
            </a:r>
            <a:r>
              <a:rPr lang="en-US" altLang="en-US" sz="2400" dirty="0"/>
              <a:t>", is converted into another language, usually - machine code. This machine code then propagates and runs. The source code of the program remains with the developer.</a:t>
            </a:r>
            <a:endParaRPr lang="ru-RU" altLang="en-US" sz="2400" dirty="0"/>
          </a:p>
          <a:p>
            <a:pPr marL="457200" indent="-457200" algn="just">
              <a:spcAft>
                <a:spcPts val="600"/>
              </a:spcAft>
              <a:buClrTx/>
              <a:buFont typeface="Arial" pitchFamily="34" charset="0"/>
              <a:buChar char="•"/>
            </a:pPr>
            <a:r>
              <a:rPr lang="en-US" altLang="en-US" sz="2400" b="1" dirty="0">
                <a:solidFill>
                  <a:srgbClr val="7030A0"/>
                </a:solidFill>
              </a:rPr>
              <a:t>Interpretation</a:t>
            </a:r>
            <a:r>
              <a:rPr lang="en-US" altLang="en-US" sz="2400" dirty="0"/>
              <a:t> is when the source code of a program receives another tool called an "</a:t>
            </a:r>
            <a:r>
              <a:rPr lang="en-US" altLang="en-US" sz="2400" b="1" dirty="0">
                <a:solidFill>
                  <a:srgbClr val="7030A0"/>
                </a:solidFill>
              </a:rPr>
              <a:t>interpreter</a:t>
            </a:r>
            <a:r>
              <a:rPr lang="en-US" altLang="en-US" sz="2400" dirty="0"/>
              <a:t>" and executes it "as is". Thus the source code (script) is distributed. This approach is used in JavaScript browsers.</a:t>
            </a:r>
          </a:p>
          <a:p>
            <a:pPr algn="just">
              <a:spcAft>
                <a:spcPts val="600"/>
              </a:spcAft>
            </a:pPr>
            <a:r>
              <a:rPr lang="en-US" altLang="en-US" sz="2400" dirty="0"/>
              <a:t>Modern interpreters translate JavaScript into or close to native code before executing, optimizing, and then executing. And even at runtime they try to optimize. Therefore JavaScript works very fast.</a:t>
            </a:r>
            <a:endParaRPr lang="ru-RU" altLang="en-US" sz="2400" dirty="0"/>
          </a:p>
          <a:p>
            <a:pPr algn="just"/>
            <a:r>
              <a:rPr lang="en-US" altLang="en-US" sz="2400" dirty="0"/>
              <a:t>A JavaScript interpreter is built into all major browsers.</a:t>
            </a:r>
          </a:p>
          <a:p>
            <a:pPr algn="just"/>
            <a:endParaRPr lang="en-US" altLang="en-US" sz="2400" dirty="0"/>
          </a:p>
        </p:txBody>
      </p:sp>
      <p:sp>
        <p:nvSpPr>
          <p:cNvPr id="18435" name="Title 1">
            <a:extLst>
              <a:ext uri="{FF2B5EF4-FFF2-40B4-BE49-F238E27FC236}">
                <a16:creationId xmlns:a16="http://schemas.microsoft.com/office/drawing/2014/main" id="{E651A6C7-F2C8-4961-8B1A-25705A6B229F}"/>
              </a:ext>
            </a:extLst>
          </p:cNvPr>
          <p:cNvSpPr>
            <a:spLocks noGrp="1"/>
          </p:cNvSpPr>
          <p:nvPr>
            <p:ph type="title"/>
          </p:nvPr>
        </p:nvSpPr>
        <p:spPr/>
        <p:txBody>
          <a:bodyPr/>
          <a:lstStyle/>
          <a:p>
            <a:r>
              <a:rPr lang="en-US" b="1" dirty="0">
                <a:latin typeface="Proxima Nova Black" charset="0"/>
              </a:rPr>
              <a:t>JavaScript  overview. Code execution</a:t>
            </a:r>
          </a:p>
        </p:txBody>
      </p:sp>
    </p:spTree>
    <p:extLst>
      <p:ext uri="{BB962C8B-B14F-4D97-AF65-F5344CB8AC3E}">
        <p14:creationId xmlns:p14="http://schemas.microsoft.com/office/powerpoint/2010/main" val="2139934053"/>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3.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2.xml><?xml version="1.0" encoding="utf-8"?>
<ds:datastoreItem xmlns:ds="http://schemas.openxmlformats.org/officeDocument/2006/customXml" ds:itemID="{B3A1340B-3A1B-4156-ADE3-51DF6C2C795D}">
  <ds:schemaRefs>
    <ds:schemaRef ds:uri="http://schemas.openxmlformats.org/package/2006/metadata/core-properties"/>
    <ds:schemaRef ds:uri="http://purl.org/dc/terms/"/>
    <ds:schemaRef ds:uri="835f28f2-30f1-4728-84d2-86d96e143488"/>
    <ds:schemaRef ds:uri="http://schemas.microsoft.com/office/2006/documentManagement/types"/>
    <ds:schemaRef ds:uri="http://purl.org/dc/dcmitype/"/>
    <ds:schemaRef ds:uri="http://schemas.microsoft.com/office/infopath/2007/PartnerControls"/>
    <ds:schemaRef ds:uri="http://purl.org/dc/elements/1.1/"/>
    <ds:schemaRef ds:uri="341e6018-ac0a-4dfb-8409-db9e0d25502e"/>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Template-MM-02-JAN-2018</Template>
  <TotalTime>0</TotalTime>
  <Words>5141</Words>
  <Application>Microsoft Office PowerPoint</Application>
  <PresentationFormat>Widescreen</PresentationFormat>
  <Paragraphs>459</Paragraphs>
  <Slides>36</Slides>
  <Notes>32</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36</vt:i4>
      </vt:variant>
    </vt:vector>
  </HeadingPairs>
  <TitlesOfParts>
    <vt:vector size="49" baseType="lpstr">
      <vt:lpstr>Segoe UI</vt:lpstr>
      <vt:lpstr>BlinkMacSystemFont</vt:lpstr>
      <vt:lpstr>Consolas</vt:lpstr>
      <vt:lpstr>Wingdings</vt:lpstr>
      <vt:lpstr>Arial</vt:lpstr>
      <vt:lpstr>Open Sans</vt:lpstr>
      <vt:lpstr>Tahoma</vt:lpstr>
      <vt:lpstr>Calibri</vt:lpstr>
      <vt:lpstr>Proxima Nova Black</vt:lpstr>
      <vt:lpstr>Calibri Light</vt:lpstr>
      <vt:lpstr>Courier New</vt:lpstr>
      <vt:lpstr>DARK THEME</vt:lpstr>
      <vt:lpstr>LIGHT-THEME</vt:lpstr>
      <vt:lpstr>Intro to JavaScript</vt:lpstr>
      <vt:lpstr>Agenda </vt:lpstr>
      <vt:lpstr>JavaScript  overview</vt:lpstr>
      <vt:lpstr>JavaScript  overview. History</vt:lpstr>
      <vt:lpstr>JavaScript  overview. ECMAScript </vt:lpstr>
      <vt:lpstr>JavaScript  overview. Application area</vt:lpstr>
      <vt:lpstr>JavaScript  overview. Opportunities</vt:lpstr>
      <vt:lpstr>JavaScript  overview. Limitations</vt:lpstr>
      <vt:lpstr>JavaScript  overview. Code execution</vt:lpstr>
      <vt:lpstr>JavaScript  overview. Development Tools </vt:lpstr>
      <vt:lpstr>Adding JavaScript to Web Page</vt:lpstr>
      <vt:lpstr>Adding JavaScript to Web Page. Inside an HTML tag </vt:lpstr>
      <vt:lpstr>Adding JavaScript to Web Page. Embedding between &lt;script&gt; and &lt;/script&gt; tag</vt:lpstr>
      <vt:lpstr>Adding JavaScript to web page. External JavaScript file </vt:lpstr>
      <vt:lpstr>Adding JavaScript to Web Page. External JavaScript file </vt:lpstr>
      <vt:lpstr>Developer Console</vt:lpstr>
      <vt:lpstr>Syntax</vt:lpstr>
      <vt:lpstr>Literals, variables. Creature. Initialization</vt:lpstr>
      <vt:lpstr>Variables. Access. Change</vt:lpstr>
      <vt:lpstr>Copy variables</vt:lpstr>
      <vt:lpstr>Constants</vt:lpstr>
      <vt:lpstr>Naming Conventions for JavaScript Variables </vt:lpstr>
      <vt:lpstr>Reserved words</vt:lpstr>
      <vt:lpstr>Comments</vt:lpstr>
      <vt:lpstr>Data types</vt:lpstr>
      <vt:lpstr>Data types. Number</vt:lpstr>
      <vt:lpstr>Data types. String. Boolean</vt:lpstr>
      <vt:lpstr>Data types. null. undefined</vt:lpstr>
      <vt:lpstr>Data types. Object</vt:lpstr>
      <vt:lpstr>Data types. Dynamic (weak) typing</vt:lpstr>
      <vt:lpstr>Data types. typeof</vt:lpstr>
      <vt:lpstr>User interaction. alert()</vt:lpstr>
      <vt:lpstr>User interaction. prompt()</vt:lpstr>
      <vt:lpstr>User interaction. confirm()</vt:lpstr>
      <vt:lpstr>Useful links</vt:lpstr>
      <vt:lpstr>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Oleh Ivaniuk</dc:creator>
  <cp:lastModifiedBy>Oleh O. Ivaniuk</cp:lastModifiedBy>
  <cp:revision>258</cp:revision>
  <dcterms:created xsi:type="dcterms:W3CDTF">2018-03-13T18:17:09Z</dcterms:created>
  <dcterms:modified xsi:type="dcterms:W3CDTF">2020-09-14T14:30:19Z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